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sldIdLst>
    <p:sldId id="386" r:id="rId2"/>
    <p:sldId id="368" r:id="rId3"/>
    <p:sldId id="316" r:id="rId4"/>
    <p:sldId id="378" r:id="rId5"/>
    <p:sldId id="369" r:id="rId6"/>
    <p:sldId id="370" r:id="rId7"/>
    <p:sldId id="371" r:id="rId8"/>
    <p:sldId id="379" r:id="rId9"/>
    <p:sldId id="384" r:id="rId10"/>
    <p:sldId id="385" r:id="rId11"/>
    <p:sldId id="355" r:id="rId12"/>
    <p:sldId id="357" r:id="rId13"/>
    <p:sldId id="358" r:id="rId14"/>
    <p:sldId id="359" r:id="rId15"/>
    <p:sldId id="360" r:id="rId16"/>
    <p:sldId id="361" r:id="rId17"/>
    <p:sldId id="380" r:id="rId18"/>
    <p:sldId id="381" r:id="rId19"/>
    <p:sldId id="363" r:id="rId20"/>
    <p:sldId id="364" r:id="rId21"/>
    <p:sldId id="365" r:id="rId22"/>
    <p:sldId id="284" r:id="rId23"/>
    <p:sldId id="298" r:id="rId24"/>
    <p:sldId id="286" r:id="rId25"/>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77" autoAdjust="0"/>
  </p:normalViewPr>
  <p:slideViewPr>
    <p:cSldViewPr>
      <p:cViewPr varScale="1">
        <p:scale>
          <a:sx n="85" d="100"/>
          <a:sy n="85" d="100"/>
        </p:scale>
        <p:origin x="66" y="19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CE269D-CB0F-4EC7-AB40-A488DEFE3B3D}" type="datetimeFigureOut">
              <a:rPr lang="zh-CN" altLang="en-US" smtClean="0"/>
              <a:pPr/>
              <a:t>2016/8/26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159AB1-8AD1-42B0-8129-26241536CC45}" type="slidenum">
              <a:rPr lang="zh-CN" altLang="en-US" smtClean="0"/>
              <a:pPr/>
              <a:t>‹#›</a:t>
            </a:fld>
            <a:endParaRPr lang="zh-CN" altLang="en-US"/>
          </a:p>
        </p:txBody>
      </p:sp>
    </p:spTree>
    <p:extLst>
      <p:ext uri="{BB962C8B-B14F-4D97-AF65-F5344CB8AC3E}">
        <p14:creationId xmlns:p14="http://schemas.microsoft.com/office/powerpoint/2010/main" val="1576738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DE9042D-962A-4DAA-BC23-756141E26D37}" type="slidenum">
              <a:rPr lang="zh-CN" altLang="en-US" smtClean="0"/>
              <a:pPr/>
              <a:t>9</a:t>
            </a:fld>
            <a:endParaRPr lang="zh-CN" altLang="en-US"/>
          </a:p>
        </p:txBody>
      </p:sp>
    </p:spTree>
    <p:extLst>
      <p:ext uri="{BB962C8B-B14F-4D97-AF65-F5344CB8AC3E}">
        <p14:creationId xmlns:p14="http://schemas.microsoft.com/office/powerpoint/2010/main" val="3566396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a:t>一般细菌的脂质含量在</a:t>
            </a:r>
            <a:r>
              <a:rPr lang="en-US" altLang="zh-CN"/>
              <a:t>20%</a:t>
            </a:r>
            <a:endParaRPr lang="zh-CN" altLang="en-US"/>
          </a:p>
        </p:txBody>
      </p:sp>
      <p:sp>
        <p:nvSpPr>
          <p:cNvPr id="4" name="灯片编号占位符 3"/>
          <p:cNvSpPr>
            <a:spLocks noGrp="1"/>
          </p:cNvSpPr>
          <p:nvPr>
            <p:ph type="sldNum" sz="quarter" idx="10"/>
          </p:nvPr>
        </p:nvSpPr>
        <p:spPr/>
        <p:txBody>
          <a:bodyPr/>
          <a:lstStyle/>
          <a:p>
            <a:fld id="{7A159AB1-8AD1-42B0-8129-26241536CC45}" type="slidenum">
              <a:rPr lang="zh-CN" altLang="en-US" smtClean="0"/>
              <a:pPr/>
              <a:t>12</a:t>
            </a:fld>
            <a:endParaRPr lang="zh-CN" altLang="en-US"/>
          </a:p>
        </p:txBody>
      </p:sp>
    </p:spTree>
    <p:extLst>
      <p:ext uri="{BB962C8B-B14F-4D97-AF65-F5344CB8AC3E}">
        <p14:creationId xmlns:p14="http://schemas.microsoft.com/office/powerpoint/2010/main" val="390360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1"/>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70EAD06-6DF5-4DA9-BA66-FE9BF2E8760B}" type="datetime1">
              <a:rPr lang="zh-CN" altLang="en-US" smtClean="0"/>
              <a:pPr/>
              <a:t>2016/8/26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6BAECE5-B085-4785-814A-5D492E65E2E4}" type="datetime1">
              <a:rPr lang="zh-CN" altLang="en-US" smtClean="0"/>
              <a:pPr/>
              <a:t>2016/8/26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0"/>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80"/>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2E3D8B7-A638-4657-9DE1-DB22C4C7EC42}" type="datetime1">
              <a:rPr lang="zh-CN" altLang="en-US" smtClean="0"/>
              <a:pPr/>
              <a:t>2016/8/26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1066800" y="228600"/>
            <a:ext cx="7543800" cy="1073944"/>
          </a:xfrm>
        </p:spPr>
        <p:txBody>
          <a:bodyPr/>
          <a:lstStyle/>
          <a:p>
            <a:r>
              <a:rPr lang="zh-CN" altLang="en-US"/>
              <a:t>单击此处编辑母版标题样式</a:t>
            </a:r>
          </a:p>
        </p:txBody>
      </p:sp>
      <p:sp>
        <p:nvSpPr>
          <p:cNvPr id="3" name="文本占位符 2"/>
          <p:cNvSpPr>
            <a:spLocks noGrp="1"/>
          </p:cNvSpPr>
          <p:nvPr>
            <p:ph type="body" sz="half" idx="1"/>
          </p:nvPr>
        </p:nvSpPr>
        <p:spPr>
          <a:xfrm>
            <a:off x="1066800" y="1485900"/>
            <a:ext cx="3695700" cy="30861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914900" y="1485900"/>
            <a:ext cx="3695700" cy="14859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914900" y="3086100"/>
            <a:ext cx="3695700" cy="14859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日期占位符 5"/>
          <p:cNvSpPr>
            <a:spLocks noGrp="1"/>
          </p:cNvSpPr>
          <p:nvPr>
            <p:ph type="dt" sz="half" idx="10"/>
          </p:nvPr>
        </p:nvSpPr>
        <p:spPr>
          <a:xfrm>
            <a:off x="1066800" y="4686300"/>
            <a:ext cx="1905000" cy="342900"/>
          </a:xfrm>
        </p:spPr>
        <p:txBody>
          <a:bodyPr/>
          <a:lstStyle>
            <a:lvl1pPr>
              <a:defRPr/>
            </a:lvl1pPr>
          </a:lstStyle>
          <a:p>
            <a:pPr>
              <a:defRPr/>
            </a:pPr>
            <a:fld id="{09C599E2-3B31-4595-9EFA-9F2A79568E74}" type="datetime1">
              <a:rPr lang="zh-CN" altLang="en-US" smtClean="0"/>
              <a:pPr>
                <a:defRPr/>
              </a:pPr>
              <a:t>2016/8/26</a:t>
            </a:fld>
            <a:endParaRPr lang="en-US" altLang="zh-CN"/>
          </a:p>
        </p:txBody>
      </p:sp>
      <p:sp>
        <p:nvSpPr>
          <p:cNvPr id="7" name="页脚占位符 6"/>
          <p:cNvSpPr>
            <a:spLocks noGrp="1"/>
          </p:cNvSpPr>
          <p:nvPr>
            <p:ph type="ftr" sz="quarter" idx="11"/>
          </p:nvPr>
        </p:nvSpPr>
        <p:spPr>
          <a:xfrm>
            <a:off x="3429000" y="4686300"/>
            <a:ext cx="2895600" cy="342900"/>
          </a:xfrm>
        </p:spPr>
        <p:txBody>
          <a:bodyPr/>
          <a:lstStyle>
            <a:lvl1pPr>
              <a:defRPr/>
            </a:lvl1pPr>
          </a:lstStyle>
          <a:p>
            <a:pPr>
              <a:defRPr/>
            </a:pPr>
            <a:endParaRPr lang="en-US" altLang="zh-CN"/>
          </a:p>
        </p:txBody>
      </p:sp>
      <p:sp>
        <p:nvSpPr>
          <p:cNvPr id="8" name="灯片编号占位符 7"/>
          <p:cNvSpPr>
            <a:spLocks noGrp="1"/>
          </p:cNvSpPr>
          <p:nvPr>
            <p:ph type="sldNum" sz="quarter" idx="12"/>
          </p:nvPr>
        </p:nvSpPr>
        <p:spPr>
          <a:xfrm>
            <a:off x="6705600" y="4686300"/>
            <a:ext cx="1905000" cy="342900"/>
          </a:xfrm>
        </p:spPr>
        <p:txBody>
          <a:bodyPr/>
          <a:lstStyle>
            <a:lvl1pPr>
              <a:defRPr/>
            </a:lvl1pPr>
          </a:lstStyle>
          <a:p>
            <a:pPr>
              <a:defRPr/>
            </a:pPr>
            <a:fld id="{E4BCA3C7-0F76-4ADE-9DE7-4E1798538D7D}" type="slidenum">
              <a:rPr lang="en-US" altLang="zh-CN"/>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E921130-D7DA-4850-97A4-FD2DF90E5DC1}" type="datetime1">
              <a:rPr lang="zh-CN" altLang="en-US" smtClean="0"/>
              <a:pPr/>
              <a:t>2016/8/26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61165DE-141E-4E1E-89D1-0E0771D5958C}" type="datetime1">
              <a:rPr lang="zh-CN" altLang="en-US" smtClean="0"/>
              <a:pPr/>
              <a:t>2016/8/26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399D26E-87C8-48C2-BB2C-5043DAD02746}" type="datetime1">
              <a:rPr lang="zh-CN" altLang="en-US" smtClean="0"/>
              <a:pPr/>
              <a:t>2016/8/26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52F1DC5-91D3-4332-B56B-9D809E7F46E8}" type="datetime1">
              <a:rPr lang="zh-CN" altLang="en-US" smtClean="0"/>
              <a:pPr/>
              <a:t>2016/8/26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590D874-16D9-4368-B804-F0775181744C}" type="datetime1">
              <a:rPr lang="zh-CN" altLang="en-US" smtClean="0"/>
              <a:pPr/>
              <a:t>2016/8/26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631B4FD-007B-4CF3-8927-FC1341E50002}" type="datetime1">
              <a:rPr lang="zh-CN" altLang="en-US" smtClean="0"/>
              <a:pPr/>
              <a:t>2016/8/26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5"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B54B97-F49D-4B68-BF25-C7FA2D05D072}" type="datetime1">
              <a:rPr lang="zh-CN" altLang="en-US" smtClean="0"/>
              <a:pPr/>
              <a:t>2016/8/26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AD4CE2E-A790-4C6D-BDD9-74528C4B25E7}" type="datetime1">
              <a:rPr lang="zh-CN" altLang="en-US" smtClean="0"/>
              <a:pPr/>
              <a:t>2016/8/26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E59A79-97F1-4F89-93C8-85636D2401F7}" type="datetime1">
              <a:rPr lang="zh-CN" altLang="en-US" smtClean="0"/>
              <a:pPr/>
              <a:t>2016/8/26</a:t>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slide" Target="slide1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7.jpeg"/><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ncbi.nlm.nih.gov/pubmed/25141181"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p:nvPr>
        </p:nvSpPr>
        <p:spPr>
          <a:xfrm>
            <a:off x="714348" y="508511"/>
            <a:ext cx="7772400" cy="1102519"/>
          </a:xfrm>
        </p:spPr>
        <p:txBody>
          <a:bodyPr>
            <a:noAutofit/>
          </a:bodyPr>
          <a:lstStyle/>
          <a:p>
            <a:pPr>
              <a:lnSpc>
                <a:spcPct val="114000"/>
              </a:lnSpc>
            </a:pPr>
            <a:r>
              <a:rPr lang="zh-CN" altLang="en-US" sz="3200" b="1" dirty="0">
                <a:latin typeface="+mn-lt"/>
                <a:ea typeface="黑体" pitchFamily="49" charset="-122"/>
              </a:rPr>
              <a:t>第三届全国高校青年教师教学竞赛</a:t>
            </a:r>
            <a:r>
              <a:rPr lang="en-US" altLang="zh-CN" sz="3200" b="1" dirty="0">
                <a:latin typeface="+mn-lt"/>
                <a:ea typeface="黑体" pitchFamily="49" charset="-122"/>
              </a:rPr>
              <a:t/>
            </a:r>
            <a:br>
              <a:rPr lang="en-US" altLang="zh-CN" sz="3200" b="1" dirty="0">
                <a:latin typeface="+mn-lt"/>
                <a:ea typeface="黑体" pitchFamily="49" charset="-122"/>
              </a:rPr>
            </a:br>
            <a:r>
              <a:rPr lang="zh-CN" altLang="en-US" sz="3200" b="1" dirty="0">
                <a:solidFill>
                  <a:srgbClr val="0070C0"/>
                </a:solidFill>
                <a:latin typeface="+mn-lt"/>
                <a:ea typeface="黑体" pitchFamily="49" charset="-122"/>
              </a:rPr>
              <a:t>理科组</a:t>
            </a:r>
          </a:p>
        </p:txBody>
      </p:sp>
      <p:sp>
        <p:nvSpPr>
          <p:cNvPr id="6" name="副标题 5"/>
          <p:cNvSpPr>
            <a:spLocks noGrp="1"/>
          </p:cNvSpPr>
          <p:nvPr>
            <p:ph type="subTitle" idx="1"/>
          </p:nvPr>
        </p:nvSpPr>
        <p:spPr>
          <a:xfrm>
            <a:off x="467783" y="1995686"/>
            <a:ext cx="8265530" cy="1314450"/>
          </a:xfrm>
        </p:spPr>
        <p:txBody>
          <a:bodyPr>
            <a:noAutofit/>
          </a:bodyPr>
          <a:lstStyle/>
          <a:p>
            <a:r>
              <a:rPr lang="zh-CN" altLang="en-US" sz="4400" b="1" dirty="0">
                <a:solidFill>
                  <a:srgbClr val="FF0000"/>
                </a:solidFill>
                <a:ea typeface="黑体" pitchFamily="49" charset="-122"/>
              </a:rPr>
              <a:t>病原生物学</a:t>
            </a:r>
            <a:endParaRPr lang="en-US" altLang="zh-CN" sz="4400" b="1" dirty="0">
              <a:solidFill>
                <a:srgbClr val="FF0000"/>
              </a:solidFill>
              <a:ea typeface="黑体" pitchFamily="49" charset="-122"/>
            </a:endParaRPr>
          </a:p>
          <a:p>
            <a:r>
              <a:rPr lang="en-US" altLang="zh-CN" sz="3600" b="1" dirty="0">
                <a:solidFill>
                  <a:srgbClr val="C00000"/>
                </a:solidFill>
              </a:rPr>
              <a:t>Medical Microbiology and Parasitology</a:t>
            </a:r>
            <a:endParaRPr lang="zh-CN" altLang="en-US" sz="3600" b="1" dirty="0">
              <a:solidFill>
                <a:srgbClr val="C00000"/>
              </a:solidFill>
            </a:endParaRPr>
          </a:p>
        </p:txBody>
      </p:sp>
      <p:sp>
        <p:nvSpPr>
          <p:cNvPr id="7" name="TextBox 6"/>
          <p:cNvSpPr txBox="1"/>
          <p:nvPr/>
        </p:nvSpPr>
        <p:spPr>
          <a:xfrm>
            <a:off x="714348" y="3939902"/>
            <a:ext cx="7000924" cy="794064"/>
          </a:xfrm>
          <a:prstGeom prst="rect">
            <a:avLst/>
          </a:prstGeom>
          <a:noFill/>
        </p:spPr>
        <p:txBody>
          <a:bodyPr wrap="square" rtlCol="0">
            <a:spAutoFit/>
          </a:bodyPr>
          <a:lstStyle/>
          <a:p>
            <a:pPr>
              <a:lnSpc>
                <a:spcPct val="114000"/>
              </a:lnSpc>
            </a:pPr>
            <a:r>
              <a:rPr lang="zh-CN" altLang="en-US" sz="2000" b="1" dirty="0">
                <a:ea typeface="黑体" pitchFamily="49" charset="-122"/>
              </a:rPr>
              <a:t>课程性质：专业基础课</a:t>
            </a:r>
            <a:endParaRPr lang="en-US" altLang="zh-CN" sz="2000" b="1" dirty="0">
              <a:ea typeface="黑体" pitchFamily="49" charset="-122"/>
            </a:endParaRPr>
          </a:p>
          <a:p>
            <a:pPr>
              <a:lnSpc>
                <a:spcPct val="114000"/>
              </a:lnSpc>
            </a:pPr>
            <a:r>
              <a:rPr lang="zh-CN" altLang="en-US" sz="2000" b="1" dirty="0">
                <a:ea typeface="黑体" pitchFamily="49" charset="-122"/>
              </a:rPr>
              <a:t>教学对象：临床医学、预防医学、护理学专业学生</a:t>
            </a:r>
          </a:p>
        </p:txBody>
      </p:sp>
    </p:spTree>
    <p:extLst>
      <p:ext uri="{BB962C8B-B14F-4D97-AF65-F5344CB8AC3E}">
        <p14:creationId xmlns:p14="http://schemas.microsoft.com/office/powerpoint/2010/main" val="10945613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0034" y="357172"/>
            <a:ext cx="8229600" cy="857250"/>
          </a:xfrm>
        </p:spPr>
        <p:txBody>
          <a:bodyPr>
            <a:normAutofit/>
          </a:bodyPr>
          <a:lstStyle/>
          <a:p>
            <a:r>
              <a:rPr lang="zh-CN" altLang="en-US" sz="4000" b="1">
                <a:latin typeface="+mn-lt"/>
                <a:ea typeface="黑体" pitchFamily="49" charset="-122"/>
              </a:rPr>
              <a:t>学习目标</a:t>
            </a:r>
          </a:p>
        </p:txBody>
      </p:sp>
      <p:sp>
        <p:nvSpPr>
          <p:cNvPr id="3" name="内容占位符 2"/>
          <p:cNvSpPr>
            <a:spLocks noGrp="1"/>
          </p:cNvSpPr>
          <p:nvPr>
            <p:ph idx="1"/>
          </p:nvPr>
        </p:nvSpPr>
        <p:spPr>
          <a:xfrm>
            <a:off x="428596" y="1500181"/>
            <a:ext cx="8329642" cy="3394472"/>
          </a:xfrm>
        </p:spPr>
        <p:txBody>
          <a:bodyPr>
            <a:normAutofit/>
          </a:bodyPr>
          <a:lstStyle/>
          <a:p>
            <a:pPr>
              <a:lnSpc>
                <a:spcPct val="160000"/>
              </a:lnSpc>
            </a:pPr>
            <a:r>
              <a:rPr lang="zh-CN" altLang="en-US" b="1" dirty="0">
                <a:ea typeface="黑体" pitchFamily="49" charset="-122"/>
              </a:rPr>
              <a:t>掌握结核分枝杆菌的形态、染色、培养特性和抵抗力。</a:t>
            </a:r>
            <a:endParaRPr lang="en-US" altLang="zh-CN" b="1" dirty="0">
              <a:ea typeface="黑体" pitchFamily="49" charset="-122"/>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10</a:t>
            </a:fld>
            <a:endParaRPr lang="zh-CN"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a:xfrm>
            <a:off x="357158" y="160719"/>
            <a:ext cx="8229600" cy="696515"/>
          </a:xfrm>
        </p:spPr>
        <p:txBody>
          <a:bodyPr>
            <a:normAutofit fontScale="90000"/>
          </a:bodyPr>
          <a:lstStyle/>
          <a:p>
            <a:r>
              <a:rPr lang="zh-CN" altLang="en-US" sz="4000" b="1">
                <a:latin typeface="+mn-lt"/>
                <a:ea typeface="黑体" pitchFamily="49" charset="-122"/>
              </a:rPr>
              <a:t>结核分枝杆菌的生物学特性</a:t>
            </a:r>
          </a:p>
        </p:txBody>
      </p:sp>
      <p:sp>
        <p:nvSpPr>
          <p:cNvPr id="9" name="Oval 4"/>
          <p:cNvSpPr>
            <a:spLocks noChangeArrowheads="1"/>
          </p:cNvSpPr>
          <p:nvPr/>
        </p:nvSpPr>
        <p:spPr bwMode="auto">
          <a:xfrm>
            <a:off x="-730274" y="1687594"/>
            <a:ext cx="4073526" cy="3092054"/>
          </a:xfrm>
          <a:prstGeom prst="ellipse">
            <a:avLst/>
          </a:prstGeom>
          <a:gradFill rotWithShape="0">
            <a:gsLst>
              <a:gs pos="0">
                <a:srgbClr val="E6F0FA"/>
              </a:gs>
              <a:gs pos="100000">
                <a:srgbClr val="E4F5C5"/>
              </a:gs>
            </a:gsLst>
            <a:lin ang="5400000" scaled="1"/>
          </a:gradFill>
          <a:ln w="9525">
            <a:noFill/>
            <a:round/>
            <a:headEnd/>
            <a:tailEnd/>
          </a:ln>
        </p:spPr>
        <p:txBody>
          <a:bodyPr wrap="none" anchor="ctr"/>
          <a:lstStyle/>
          <a:p>
            <a:endParaRPr lang="zh-CN" altLang="zh-CN"/>
          </a:p>
        </p:txBody>
      </p:sp>
      <p:sp>
        <p:nvSpPr>
          <p:cNvPr id="10" name="Arc 5"/>
          <p:cNvSpPr>
            <a:spLocks/>
          </p:cNvSpPr>
          <p:nvPr/>
        </p:nvSpPr>
        <p:spPr bwMode="auto">
          <a:xfrm>
            <a:off x="1285852" y="1687593"/>
            <a:ext cx="1784350" cy="1543050"/>
          </a:xfrm>
          <a:custGeom>
            <a:avLst/>
            <a:gdLst>
              <a:gd name="T0" fmla="*/ 0 w 18728"/>
              <a:gd name="T1" fmla="*/ 0 h 21600"/>
              <a:gd name="T2" fmla="*/ 2147483647 w 18728"/>
              <a:gd name="T3" fmla="*/ 2147483647 h 21600"/>
              <a:gd name="T4" fmla="*/ 0 w 18728"/>
              <a:gd name="T5" fmla="*/ 2147483647 h 21600"/>
              <a:gd name="T6" fmla="*/ 0 60000 65536"/>
              <a:gd name="T7" fmla="*/ 0 60000 65536"/>
              <a:gd name="T8" fmla="*/ 0 60000 65536"/>
              <a:gd name="T9" fmla="*/ 0 w 18728"/>
              <a:gd name="T10" fmla="*/ 0 h 21600"/>
              <a:gd name="T11" fmla="*/ 18728 w 18728"/>
              <a:gd name="T12" fmla="*/ 21600 h 21600"/>
            </a:gdLst>
            <a:ahLst/>
            <a:cxnLst>
              <a:cxn ang="T6">
                <a:pos x="T0" y="T1"/>
              </a:cxn>
              <a:cxn ang="T7">
                <a:pos x="T2" y="T3"/>
              </a:cxn>
              <a:cxn ang="T8">
                <a:pos x="T4" y="T5"/>
              </a:cxn>
            </a:cxnLst>
            <a:rect l="T9" t="T10" r="T11" b="T12"/>
            <a:pathLst>
              <a:path w="18728" h="21600" fill="none" extrusionOk="0">
                <a:moveTo>
                  <a:pt x="-1" y="0"/>
                </a:moveTo>
                <a:cubicBezTo>
                  <a:pt x="7732" y="0"/>
                  <a:pt x="14874" y="4133"/>
                  <a:pt x="18727" y="10837"/>
                </a:cubicBezTo>
              </a:path>
              <a:path w="18728" h="21600" stroke="0" extrusionOk="0">
                <a:moveTo>
                  <a:pt x="-1" y="0"/>
                </a:moveTo>
                <a:cubicBezTo>
                  <a:pt x="7732" y="0"/>
                  <a:pt x="14874" y="4133"/>
                  <a:pt x="18727" y="10837"/>
                </a:cubicBezTo>
                <a:lnTo>
                  <a:pt x="0" y="21600"/>
                </a:lnTo>
                <a:close/>
              </a:path>
            </a:pathLst>
          </a:custGeom>
          <a:gradFill rotWithShape="0">
            <a:gsLst>
              <a:gs pos="0">
                <a:schemeClr val="accent1"/>
              </a:gs>
              <a:gs pos="100000">
                <a:srgbClr val="4694DA"/>
              </a:gs>
            </a:gsLst>
            <a:lin ang="2700000" scaled="1"/>
          </a:gradFill>
          <a:ln w="12700">
            <a:noFill/>
            <a:round/>
            <a:headEnd/>
            <a:tailEnd/>
          </a:ln>
        </p:spPr>
        <p:txBody>
          <a:bodyPr wrap="none" anchor="ctr"/>
          <a:lstStyle/>
          <a:p>
            <a:endParaRPr lang="zh-CN" altLang="en-US"/>
          </a:p>
        </p:txBody>
      </p:sp>
      <p:sp>
        <p:nvSpPr>
          <p:cNvPr id="11" name="Arc 14"/>
          <p:cNvSpPr>
            <a:spLocks/>
          </p:cNvSpPr>
          <p:nvPr/>
        </p:nvSpPr>
        <p:spPr bwMode="auto">
          <a:xfrm>
            <a:off x="1285852" y="2485312"/>
            <a:ext cx="2057400" cy="1478756"/>
          </a:xfrm>
          <a:custGeom>
            <a:avLst/>
            <a:gdLst>
              <a:gd name="T0" fmla="*/ 2147483647 w 21600"/>
              <a:gd name="T1" fmla="*/ 0 h 20705"/>
              <a:gd name="T2" fmla="*/ 2147483647 w 21600"/>
              <a:gd name="T3" fmla="*/ 2147483647 h 20705"/>
              <a:gd name="T4" fmla="*/ 0 w 21600"/>
              <a:gd name="T5" fmla="*/ 2147483647 h 20705"/>
              <a:gd name="T6" fmla="*/ 0 60000 65536"/>
              <a:gd name="T7" fmla="*/ 0 60000 65536"/>
              <a:gd name="T8" fmla="*/ 0 60000 65536"/>
              <a:gd name="T9" fmla="*/ 0 w 21600"/>
              <a:gd name="T10" fmla="*/ 0 h 20705"/>
              <a:gd name="T11" fmla="*/ 21600 w 21600"/>
              <a:gd name="T12" fmla="*/ 20705 h 20705"/>
            </a:gdLst>
            <a:ahLst/>
            <a:cxnLst>
              <a:cxn ang="T6">
                <a:pos x="T0" y="T1"/>
              </a:cxn>
              <a:cxn ang="T7">
                <a:pos x="T2" y="T3"/>
              </a:cxn>
              <a:cxn ang="T8">
                <a:pos x="T4" y="T5"/>
              </a:cxn>
            </a:cxnLst>
            <a:rect l="T9" t="T10" r="T11" b="T12"/>
            <a:pathLst>
              <a:path w="21600" h="20705" fill="none" extrusionOk="0">
                <a:moveTo>
                  <a:pt x="18839" y="0"/>
                </a:moveTo>
                <a:cubicBezTo>
                  <a:pt x="20649" y="3227"/>
                  <a:pt x="21600" y="6865"/>
                  <a:pt x="21600" y="10565"/>
                </a:cubicBezTo>
                <a:cubicBezTo>
                  <a:pt x="21600" y="14100"/>
                  <a:pt x="20731" y="17582"/>
                  <a:pt x="19071" y="20704"/>
                </a:cubicBezTo>
              </a:path>
              <a:path w="21600" h="20705" stroke="0" extrusionOk="0">
                <a:moveTo>
                  <a:pt x="18839" y="0"/>
                </a:moveTo>
                <a:cubicBezTo>
                  <a:pt x="20649" y="3227"/>
                  <a:pt x="21600" y="6865"/>
                  <a:pt x="21600" y="10565"/>
                </a:cubicBezTo>
                <a:cubicBezTo>
                  <a:pt x="21600" y="14100"/>
                  <a:pt x="20731" y="17582"/>
                  <a:pt x="19071" y="20704"/>
                </a:cubicBezTo>
                <a:lnTo>
                  <a:pt x="0" y="10565"/>
                </a:lnTo>
                <a:close/>
              </a:path>
            </a:pathLst>
          </a:custGeom>
          <a:gradFill rotWithShape="0">
            <a:gsLst>
              <a:gs pos="0">
                <a:srgbClr val="A7E4E3"/>
              </a:gs>
              <a:gs pos="100000">
                <a:srgbClr val="03B1AD"/>
              </a:gs>
            </a:gsLst>
            <a:lin ang="2700000" scaled="1"/>
          </a:gradFill>
          <a:ln w="12700">
            <a:noFill/>
            <a:round/>
            <a:headEnd/>
            <a:tailEnd/>
          </a:ln>
        </p:spPr>
        <p:txBody>
          <a:bodyPr wrap="none" anchor="ctr"/>
          <a:lstStyle/>
          <a:p>
            <a:endParaRPr lang="zh-CN" altLang="en-US"/>
          </a:p>
        </p:txBody>
      </p:sp>
      <p:sp>
        <p:nvSpPr>
          <p:cNvPr id="12" name="Arc 18"/>
          <p:cNvSpPr>
            <a:spLocks/>
          </p:cNvSpPr>
          <p:nvPr/>
        </p:nvSpPr>
        <p:spPr bwMode="auto">
          <a:xfrm>
            <a:off x="1269982" y="3247314"/>
            <a:ext cx="1824037" cy="1541860"/>
          </a:xfrm>
          <a:custGeom>
            <a:avLst/>
            <a:gdLst>
              <a:gd name="T0" fmla="*/ 2147483647 w 19151"/>
              <a:gd name="T1" fmla="*/ 2147483647 h 21600"/>
              <a:gd name="T2" fmla="*/ 0 w 19151"/>
              <a:gd name="T3" fmla="*/ 2147483647 h 21600"/>
              <a:gd name="T4" fmla="*/ 2147483647 w 19151"/>
              <a:gd name="T5" fmla="*/ 0 h 21600"/>
              <a:gd name="T6" fmla="*/ 0 60000 65536"/>
              <a:gd name="T7" fmla="*/ 0 60000 65536"/>
              <a:gd name="T8" fmla="*/ 0 60000 65536"/>
              <a:gd name="T9" fmla="*/ 0 w 19151"/>
              <a:gd name="T10" fmla="*/ 0 h 21600"/>
              <a:gd name="T11" fmla="*/ 19151 w 19151"/>
              <a:gd name="T12" fmla="*/ 21600 h 21600"/>
            </a:gdLst>
            <a:ahLst/>
            <a:cxnLst>
              <a:cxn ang="T6">
                <a:pos x="T0" y="T1"/>
              </a:cxn>
              <a:cxn ang="T7">
                <a:pos x="T2" y="T3"/>
              </a:cxn>
              <a:cxn ang="T8">
                <a:pos x="T4" y="T5"/>
              </a:cxn>
            </a:cxnLst>
            <a:rect l="T9" t="T10" r="T11" b="T12"/>
            <a:pathLst>
              <a:path w="19151" h="21600" fill="none" extrusionOk="0">
                <a:moveTo>
                  <a:pt x="19150" y="10451"/>
                </a:moveTo>
                <a:cubicBezTo>
                  <a:pt x="15347" y="17330"/>
                  <a:pt x="8107" y="21599"/>
                  <a:pt x="248" y="21600"/>
                </a:cubicBezTo>
                <a:cubicBezTo>
                  <a:pt x="165" y="21600"/>
                  <a:pt x="82" y="21599"/>
                  <a:pt x="0" y="21598"/>
                </a:cubicBezTo>
              </a:path>
              <a:path w="19151" h="21600" stroke="0" extrusionOk="0">
                <a:moveTo>
                  <a:pt x="19150" y="10451"/>
                </a:moveTo>
                <a:cubicBezTo>
                  <a:pt x="15347" y="17330"/>
                  <a:pt x="8107" y="21599"/>
                  <a:pt x="248" y="21600"/>
                </a:cubicBezTo>
                <a:cubicBezTo>
                  <a:pt x="165" y="21600"/>
                  <a:pt x="82" y="21599"/>
                  <a:pt x="0" y="21598"/>
                </a:cubicBezTo>
                <a:lnTo>
                  <a:pt x="248" y="0"/>
                </a:lnTo>
                <a:close/>
              </a:path>
            </a:pathLst>
          </a:custGeom>
          <a:gradFill rotWithShape="0">
            <a:gsLst>
              <a:gs pos="0">
                <a:srgbClr val="C9E7A6"/>
              </a:gs>
              <a:gs pos="100000">
                <a:srgbClr val="64B900"/>
              </a:gs>
            </a:gsLst>
            <a:lin ang="2700000" scaled="1"/>
          </a:gradFill>
          <a:ln w="12700">
            <a:noFill/>
            <a:round/>
            <a:headEnd/>
            <a:tailEnd/>
          </a:ln>
        </p:spPr>
        <p:txBody>
          <a:bodyPr wrap="none" anchor="ctr"/>
          <a:lstStyle/>
          <a:p>
            <a:endParaRPr lang="zh-CN" altLang="en-US"/>
          </a:p>
        </p:txBody>
      </p:sp>
      <p:sp>
        <p:nvSpPr>
          <p:cNvPr id="13" name="Oval 21"/>
          <p:cNvSpPr>
            <a:spLocks noChangeArrowheads="1"/>
          </p:cNvSpPr>
          <p:nvPr/>
        </p:nvSpPr>
        <p:spPr bwMode="auto">
          <a:xfrm>
            <a:off x="261919" y="2441261"/>
            <a:ext cx="2079625" cy="1560909"/>
          </a:xfrm>
          <a:prstGeom prst="ellipse">
            <a:avLst/>
          </a:prstGeom>
          <a:gradFill rotWithShape="0">
            <a:gsLst>
              <a:gs pos="0">
                <a:srgbClr val="E1F4F8"/>
              </a:gs>
              <a:gs pos="100000">
                <a:srgbClr val="00A0C6"/>
              </a:gs>
            </a:gsLst>
            <a:lin ang="2700000" scaled="1"/>
          </a:gradFill>
          <a:ln w="76200">
            <a:solidFill>
              <a:srgbClr val="03678F"/>
            </a:solidFill>
            <a:round/>
            <a:headEnd/>
            <a:tailEnd/>
          </a:ln>
        </p:spPr>
        <p:txBody>
          <a:bodyPr wrap="none" anchor="ctr"/>
          <a:lstStyle/>
          <a:p>
            <a:endParaRPr lang="zh-CN" altLang="zh-CN"/>
          </a:p>
        </p:txBody>
      </p:sp>
      <p:sp>
        <p:nvSpPr>
          <p:cNvPr id="14" name="Oval 22"/>
          <p:cNvSpPr>
            <a:spLocks noChangeArrowheads="1"/>
          </p:cNvSpPr>
          <p:nvPr/>
        </p:nvSpPr>
        <p:spPr bwMode="auto">
          <a:xfrm>
            <a:off x="417489" y="2559131"/>
            <a:ext cx="1766888" cy="1325166"/>
          </a:xfrm>
          <a:prstGeom prst="ellipse">
            <a:avLst/>
          </a:prstGeom>
          <a:gradFill rotWithShape="0">
            <a:gsLst>
              <a:gs pos="0">
                <a:srgbClr val="4694DA"/>
              </a:gs>
              <a:gs pos="50000">
                <a:srgbClr val="D6E7F7"/>
              </a:gs>
              <a:gs pos="100000">
                <a:srgbClr val="4694DA"/>
              </a:gs>
            </a:gsLst>
            <a:lin ang="18900000" scaled="1"/>
          </a:gradFill>
          <a:ln w="9525">
            <a:solidFill>
              <a:srgbClr val="0C4EB0"/>
            </a:solidFill>
            <a:round/>
            <a:headEnd/>
            <a:tailEnd/>
          </a:ln>
        </p:spPr>
        <p:txBody>
          <a:bodyPr wrap="none" anchor="ctr"/>
          <a:lstStyle/>
          <a:p>
            <a:pPr algn="ctr"/>
            <a:endParaRPr lang="zh-CN" altLang="zh-CN"/>
          </a:p>
        </p:txBody>
      </p:sp>
      <p:sp>
        <p:nvSpPr>
          <p:cNvPr id="15" name="AutoShape 23"/>
          <p:cNvSpPr>
            <a:spLocks noChangeArrowheads="1"/>
          </p:cNvSpPr>
          <p:nvPr/>
        </p:nvSpPr>
        <p:spPr bwMode="auto">
          <a:xfrm>
            <a:off x="2384391" y="1000592"/>
            <a:ext cx="1871663" cy="377429"/>
          </a:xfrm>
          <a:prstGeom prst="roundRect">
            <a:avLst>
              <a:gd name="adj" fmla="val 50000"/>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zh-CN" altLang="zh-CN"/>
          </a:p>
        </p:txBody>
      </p:sp>
      <p:pic>
        <p:nvPicPr>
          <p:cNvPr id="16" name="Picture 24" descr="원(1)"/>
          <p:cNvPicPr>
            <a:picLocks noChangeAspect="1" noChangeArrowheads="1"/>
          </p:cNvPicPr>
          <p:nvPr/>
        </p:nvPicPr>
        <p:blipFill>
          <a:blip r:embed="rId2" cstate="print">
            <a:lum bright="12000"/>
            <a:grayscl/>
          </a:blip>
          <a:srcRect/>
          <a:stretch>
            <a:fillRect/>
          </a:stretch>
        </p:blipFill>
        <p:spPr bwMode="auto">
          <a:xfrm>
            <a:off x="2298666" y="1117273"/>
            <a:ext cx="195263" cy="145256"/>
          </a:xfrm>
          <a:prstGeom prst="rect">
            <a:avLst/>
          </a:prstGeom>
          <a:noFill/>
          <a:ln w="9525">
            <a:noFill/>
            <a:miter lim="800000"/>
            <a:headEnd/>
            <a:tailEnd/>
          </a:ln>
        </p:spPr>
      </p:pic>
      <p:sp>
        <p:nvSpPr>
          <p:cNvPr id="17" name="AutoShape 26"/>
          <p:cNvSpPr>
            <a:spLocks noChangeArrowheads="1"/>
          </p:cNvSpPr>
          <p:nvPr/>
        </p:nvSpPr>
        <p:spPr bwMode="auto">
          <a:xfrm>
            <a:off x="3455961" y="2715102"/>
            <a:ext cx="1473229" cy="377428"/>
          </a:xfrm>
          <a:prstGeom prst="roundRect">
            <a:avLst>
              <a:gd name="adj" fmla="val 50000"/>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zh-CN" altLang="zh-CN"/>
          </a:p>
        </p:txBody>
      </p:sp>
      <p:sp>
        <p:nvSpPr>
          <p:cNvPr id="18" name="AutoShape 27"/>
          <p:cNvSpPr>
            <a:spLocks noChangeArrowheads="1"/>
          </p:cNvSpPr>
          <p:nvPr/>
        </p:nvSpPr>
        <p:spPr bwMode="auto">
          <a:xfrm>
            <a:off x="3071802" y="4143386"/>
            <a:ext cx="2390804" cy="377429"/>
          </a:xfrm>
          <a:prstGeom prst="roundRect">
            <a:avLst>
              <a:gd name="adj" fmla="val 50000"/>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zh-CN" altLang="zh-CN"/>
          </a:p>
        </p:txBody>
      </p:sp>
      <p:pic>
        <p:nvPicPr>
          <p:cNvPr id="19" name="Picture 28" descr="원(1)"/>
          <p:cNvPicPr>
            <a:picLocks noChangeAspect="1" noChangeArrowheads="1"/>
          </p:cNvPicPr>
          <p:nvPr/>
        </p:nvPicPr>
        <p:blipFill>
          <a:blip r:embed="rId2" cstate="print">
            <a:lum bright="12000"/>
            <a:grayscl/>
          </a:blip>
          <a:srcRect/>
          <a:stretch>
            <a:fillRect/>
          </a:stretch>
        </p:blipFill>
        <p:spPr bwMode="auto">
          <a:xfrm>
            <a:off x="3360711" y="2831785"/>
            <a:ext cx="195263" cy="145256"/>
          </a:xfrm>
          <a:prstGeom prst="rect">
            <a:avLst/>
          </a:prstGeom>
          <a:noFill/>
          <a:ln w="9525">
            <a:noFill/>
            <a:miter lim="800000"/>
            <a:headEnd/>
            <a:tailEnd/>
          </a:ln>
        </p:spPr>
      </p:pic>
      <p:pic>
        <p:nvPicPr>
          <p:cNvPr id="20" name="Picture 29" descr="원(1)"/>
          <p:cNvPicPr>
            <a:picLocks noChangeAspect="1" noChangeArrowheads="1"/>
          </p:cNvPicPr>
          <p:nvPr/>
        </p:nvPicPr>
        <p:blipFill>
          <a:blip r:embed="rId2" cstate="print">
            <a:lum bright="12000"/>
            <a:grayscl/>
          </a:blip>
          <a:srcRect/>
          <a:stretch>
            <a:fillRect/>
          </a:stretch>
        </p:blipFill>
        <p:spPr bwMode="auto">
          <a:xfrm>
            <a:off x="2987669" y="4260066"/>
            <a:ext cx="195263" cy="145256"/>
          </a:xfrm>
          <a:prstGeom prst="rect">
            <a:avLst/>
          </a:prstGeom>
          <a:noFill/>
          <a:ln w="9525">
            <a:noFill/>
            <a:miter lim="800000"/>
            <a:headEnd/>
            <a:tailEnd/>
          </a:ln>
        </p:spPr>
      </p:pic>
      <p:sp>
        <p:nvSpPr>
          <p:cNvPr id="21" name="WordArt 30"/>
          <p:cNvSpPr>
            <a:spLocks noChangeArrowheads="1" noChangeShapeType="1" noTextEdit="1"/>
          </p:cNvSpPr>
          <p:nvPr/>
        </p:nvSpPr>
        <p:spPr bwMode="auto">
          <a:xfrm>
            <a:off x="455560" y="3028239"/>
            <a:ext cx="1714512" cy="421481"/>
          </a:xfrm>
          <a:prstGeom prst="rect">
            <a:avLst/>
          </a:prstGeom>
        </p:spPr>
        <p:txBody>
          <a:bodyPr wrap="none" fromWordArt="1">
            <a:prstTxWarp prst="textPlain">
              <a:avLst>
                <a:gd name="adj" fmla="val 45324"/>
              </a:avLst>
            </a:prstTxWarp>
          </a:bodyPr>
          <a:lstStyle/>
          <a:p>
            <a:pPr>
              <a:spcBef>
                <a:spcPct val="50000"/>
              </a:spcBef>
            </a:pPr>
            <a:r>
              <a:rPr lang="zh-CN" altLang="en-US" sz="3600" b="1" dirty="0">
                <a:ea typeface="黑体" pitchFamily="2" charset="-122"/>
              </a:rPr>
              <a:t>生物学特性</a:t>
            </a:r>
          </a:p>
        </p:txBody>
      </p:sp>
      <p:sp>
        <p:nvSpPr>
          <p:cNvPr id="22" name="Text Box 32"/>
          <p:cNvSpPr txBox="1">
            <a:spLocks noChangeArrowheads="1"/>
          </p:cNvSpPr>
          <p:nvPr/>
        </p:nvSpPr>
        <p:spPr bwMode="auto">
          <a:xfrm>
            <a:off x="2500298" y="1000114"/>
            <a:ext cx="1674813" cy="344568"/>
          </a:xfrm>
          <a:prstGeom prst="rect">
            <a:avLst/>
          </a:prstGeom>
          <a:noFill/>
          <a:ln w="19050">
            <a:noFill/>
            <a:miter lim="800000"/>
            <a:headEnd/>
            <a:tailEnd/>
          </a:ln>
        </p:spPr>
        <p:txBody>
          <a:bodyPr wrap="none" anchor="ctr"/>
          <a:lstStyle/>
          <a:p>
            <a:pPr algn="ctr" eaLnBrk="0" hangingPunct="0"/>
            <a:r>
              <a:rPr lang="zh-CN" altLang="en-US" sz="2400" b="1" dirty="0">
                <a:ea typeface="黑体" pitchFamily="2" charset="-122"/>
              </a:rPr>
              <a:t>形态特点</a:t>
            </a:r>
            <a:endParaRPr lang="ko-KR" altLang="ko-KR" sz="2400" dirty="0">
              <a:solidFill>
                <a:srgbClr val="003300"/>
              </a:solidFill>
              <a:latin typeface="HY견고딕"/>
              <a:ea typeface="HY견고딕"/>
              <a:cs typeface="HY견고딕"/>
            </a:endParaRPr>
          </a:p>
        </p:txBody>
      </p:sp>
      <p:sp>
        <p:nvSpPr>
          <p:cNvPr id="23" name="Text Box 34"/>
          <p:cNvSpPr txBox="1">
            <a:spLocks noChangeArrowheads="1"/>
          </p:cNvSpPr>
          <p:nvPr/>
        </p:nvSpPr>
        <p:spPr bwMode="auto">
          <a:xfrm>
            <a:off x="3554387" y="2793683"/>
            <a:ext cx="1231928" cy="219075"/>
          </a:xfrm>
          <a:prstGeom prst="rect">
            <a:avLst/>
          </a:prstGeom>
          <a:noFill/>
          <a:ln w="19050">
            <a:noFill/>
            <a:miter lim="800000"/>
            <a:headEnd/>
            <a:tailEnd/>
          </a:ln>
        </p:spPr>
        <p:txBody>
          <a:bodyPr wrap="none" anchor="ctr"/>
          <a:lstStyle/>
          <a:p>
            <a:pPr algn="ctr" eaLnBrk="0" hangingPunct="0"/>
            <a:r>
              <a:rPr lang="zh-CN" altLang="en-US" sz="2800" b="1" dirty="0">
                <a:ea typeface="黑体" pitchFamily="2" charset="-122"/>
              </a:rPr>
              <a:t> </a:t>
            </a:r>
            <a:r>
              <a:rPr lang="zh-CN" altLang="en-US" sz="2400" b="1" dirty="0">
                <a:ea typeface="黑体" pitchFamily="2" charset="-122"/>
              </a:rPr>
              <a:t>培   养</a:t>
            </a:r>
            <a:endParaRPr lang="ko-KR" altLang="ko-KR" sz="2400" dirty="0">
              <a:solidFill>
                <a:srgbClr val="003300"/>
              </a:solidFill>
              <a:latin typeface="HY견고딕"/>
              <a:ea typeface="HY견고딕"/>
              <a:cs typeface="HY견고딕"/>
            </a:endParaRPr>
          </a:p>
        </p:txBody>
      </p:sp>
      <p:sp>
        <p:nvSpPr>
          <p:cNvPr id="24" name="Text Box 36"/>
          <p:cNvSpPr txBox="1">
            <a:spLocks noChangeArrowheads="1"/>
          </p:cNvSpPr>
          <p:nvPr/>
        </p:nvSpPr>
        <p:spPr bwMode="auto">
          <a:xfrm>
            <a:off x="3462342" y="4207213"/>
            <a:ext cx="1674812" cy="219075"/>
          </a:xfrm>
          <a:prstGeom prst="rect">
            <a:avLst/>
          </a:prstGeom>
          <a:noFill/>
          <a:ln w="19050">
            <a:noFill/>
            <a:miter lim="800000"/>
            <a:headEnd/>
            <a:tailEnd/>
          </a:ln>
        </p:spPr>
        <p:txBody>
          <a:bodyPr wrap="none" anchor="ctr"/>
          <a:lstStyle/>
          <a:p>
            <a:pPr algn="ctr" eaLnBrk="0" hangingPunct="0"/>
            <a:r>
              <a:rPr lang="zh-CN" altLang="en-US" sz="2400" b="1">
                <a:ea typeface="黑体" pitchFamily="2" charset="-122"/>
              </a:rPr>
              <a:t>抵抗力和变异</a:t>
            </a:r>
            <a:endParaRPr lang="ko-KR" altLang="ko-KR" sz="2400" b="1" dirty="0">
              <a:ea typeface="黑体" pitchFamily="2" charset="-122"/>
            </a:endParaRPr>
          </a:p>
        </p:txBody>
      </p:sp>
      <p:sp>
        <p:nvSpPr>
          <p:cNvPr id="25" name="Rectangle 38"/>
          <p:cNvSpPr>
            <a:spLocks noChangeArrowheads="1"/>
          </p:cNvSpPr>
          <p:nvPr/>
        </p:nvSpPr>
        <p:spPr bwMode="auto">
          <a:xfrm>
            <a:off x="1430319" y="1786417"/>
            <a:ext cx="392113" cy="414338"/>
          </a:xfrm>
          <a:prstGeom prst="rect">
            <a:avLst/>
          </a:prstGeom>
          <a:noFill/>
          <a:ln w="12700">
            <a:noFill/>
            <a:miter lim="800000"/>
            <a:headEnd/>
            <a:tailEnd/>
          </a:ln>
        </p:spPr>
        <p:txBody>
          <a:bodyPr wrap="none" anchor="ctr"/>
          <a:lstStyle/>
          <a:p>
            <a:pPr algn="ctr"/>
            <a:r>
              <a:rPr lang="en-US" altLang="ko-KR" sz="4400" b="1">
                <a:solidFill>
                  <a:srgbClr val="DAEEF0"/>
                </a:solidFill>
              </a:rPr>
              <a:t>1</a:t>
            </a:r>
          </a:p>
        </p:txBody>
      </p:sp>
      <p:sp>
        <p:nvSpPr>
          <p:cNvPr id="26" name="Rectangle 39"/>
          <p:cNvSpPr>
            <a:spLocks noChangeArrowheads="1"/>
          </p:cNvSpPr>
          <p:nvPr/>
        </p:nvSpPr>
        <p:spPr bwMode="auto">
          <a:xfrm>
            <a:off x="2692377" y="2691292"/>
            <a:ext cx="393700" cy="413147"/>
          </a:xfrm>
          <a:prstGeom prst="rect">
            <a:avLst/>
          </a:prstGeom>
          <a:noFill/>
          <a:ln w="12700" algn="ctr">
            <a:noFill/>
            <a:miter lim="800000"/>
            <a:headEnd/>
            <a:tailEnd/>
          </a:ln>
        </p:spPr>
        <p:txBody>
          <a:bodyPr wrap="none" anchor="ctr"/>
          <a:lstStyle/>
          <a:p>
            <a:pPr algn="ctr"/>
            <a:r>
              <a:rPr lang="en-US" altLang="ko-KR" sz="4400" b="1">
                <a:solidFill>
                  <a:srgbClr val="DAEEF0"/>
                </a:solidFill>
              </a:rPr>
              <a:t>2</a:t>
            </a:r>
          </a:p>
        </p:txBody>
      </p:sp>
      <p:sp>
        <p:nvSpPr>
          <p:cNvPr id="27" name="Rectangle 40"/>
          <p:cNvSpPr>
            <a:spLocks noChangeArrowheads="1"/>
          </p:cNvSpPr>
          <p:nvPr/>
        </p:nvSpPr>
        <p:spPr bwMode="auto">
          <a:xfrm>
            <a:off x="2222477" y="3866437"/>
            <a:ext cx="390525" cy="414338"/>
          </a:xfrm>
          <a:prstGeom prst="rect">
            <a:avLst/>
          </a:prstGeom>
          <a:noFill/>
          <a:ln w="12700" algn="ctr">
            <a:noFill/>
            <a:miter lim="800000"/>
            <a:headEnd/>
            <a:tailEnd/>
          </a:ln>
        </p:spPr>
        <p:txBody>
          <a:bodyPr wrap="none" anchor="ctr"/>
          <a:lstStyle/>
          <a:p>
            <a:pPr algn="ctr"/>
            <a:r>
              <a:rPr lang="en-US" altLang="ko-KR" sz="4400" b="1">
                <a:solidFill>
                  <a:srgbClr val="DAEEF0"/>
                </a:solidFill>
              </a:rPr>
              <a:t>3</a:t>
            </a:r>
          </a:p>
        </p:txBody>
      </p:sp>
      <p:sp>
        <p:nvSpPr>
          <p:cNvPr id="28" name="矩形 27"/>
          <p:cNvSpPr/>
          <p:nvPr/>
        </p:nvSpPr>
        <p:spPr>
          <a:xfrm>
            <a:off x="3143240" y="1428742"/>
            <a:ext cx="5643602" cy="1138773"/>
          </a:xfrm>
          <a:prstGeom prst="rect">
            <a:avLst/>
          </a:prstGeom>
        </p:spPr>
        <p:txBody>
          <a:bodyPr wrap="square">
            <a:spAutoFit/>
          </a:bodyPr>
          <a:lstStyle/>
          <a:p>
            <a:pPr>
              <a:spcBef>
                <a:spcPct val="20000"/>
              </a:spcBef>
            </a:pPr>
            <a:r>
              <a:rPr lang="zh-CN" altLang="en-US" sz="2000" b="1">
                <a:ea typeface="黑体" pitchFamily="2" charset="-122"/>
              </a:rPr>
              <a:t>细长，略带弯曲</a:t>
            </a:r>
          </a:p>
          <a:p>
            <a:pPr>
              <a:spcBef>
                <a:spcPct val="20000"/>
              </a:spcBef>
            </a:pPr>
            <a:r>
              <a:rPr lang="zh-CN" altLang="en-US" sz="2000" b="1">
                <a:ea typeface="黑体" pitchFamily="2" charset="-122"/>
              </a:rPr>
              <a:t>抗酸染色阳性的杆菌，</a:t>
            </a:r>
          </a:p>
          <a:p>
            <a:pPr>
              <a:spcBef>
                <a:spcPct val="20000"/>
              </a:spcBef>
            </a:pPr>
            <a:r>
              <a:rPr lang="zh-CN" altLang="en-US" sz="2000" b="1">
                <a:ea typeface="黑体" pitchFamily="2" charset="-122"/>
              </a:rPr>
              <a:t>细胞壁脂质含量较高占干重的</a:t>
            </a:r>
            <a:r>
              <a:rPr lang="en-US" altLang="zh-CN" sz="2000" b="1">
                <a:ea typeface="黑体" pitchFamily="2" charset="-122"/>
              </a:rPr>
              <a:t>60%</a:t>
            </a:r>
            <a:endParaRPr lang="en-US" altLang="zh-CN" sz="2000" b="1" dirty="0">
              <a:ea typeface="黑体" pitchFamily="2" charset="-122"/>
            </a:endParaRPr>
          </a:p>
        </p:txBody>
      </p:sp>
      <p:sp>
        <p:nvSpPr>
          <p:cNvPr id="29" name="矩形 28"/>
          <p:cNvSpPr/>
          <p:nvPr/>
        </p:nvSpPr>
        <p:spPr>
          <a:xfrm>
            <a:off x="2857488" y="4643452"/>
            <a:ext cx="5143536" cy="400110"/>
          </a:xfrm>
          <a:prstGeom prst="rect">
            <a:avLst/>
          </a:prstGeom>
        </p:spPr>
        <p:txBody>
          <a:bodyPr wrap="square">
            <a:spAutoFit/>
          </a:bodyPr>
          <a:lstStyle/>
          <a:p>
            <a:pPr algn="ctr"/>
            <a:r>
              <a:rPr lang="zh-CN" altLang="en-US" sz="2000" b="1">
                <a:ea typeface="黑体" pitchFamily="2" charset="-122"/>
              </a:rPr>
              <a:t>“四抗”和“四怕”，可发生多种变异</a:t>
            </a:r>
            <a:endParaRPr lang="zh-CN" altLang="en-US" sz="2000" b="1" dirty="0">
              <a:ea typeface="黑体" pitchFamily="2" charset="-122"/>
            </a:endParaRPr>
          </a:p>
        </p:txBody>
      </p:sp>
      <p:sp>
        <p:nvSpPr>
          <p:cNvPr id="30" name="Rectangle 9"/>
          <p:cNvSpPr>
            <a:spLocks noChangeArrowheads="1"/>
          </p:cNvSpPr>
          <p:nvPr/>
        </p:nvSpPr>
        <p:spPr bwMode="auto">
          <a:xfrm>
            <a:off x="3598837" y="3197312"/>
            <a:ext cx="5214973" cy="1124923"/>
          </a:xfrm>
          <a:prstGeom prst="rect">
            <a:avLst/>
          </a:prstGeom>
          <a:noFill/>
          <a:ln w="9525">
            <a:noFill/>
            <a:miter lim="800000"/>
            <a:headEnd/>
            <a:tailEnd/>
          </a:ln>
          <a:effectLst/>
        </p:spPr>
        <p:txBody>
          <a:bodyPr wrap="square">
            <a:spAutoFit/>
          </a:bodyPr>
          <a:lstStyle/>
          <a:p>
            <a:pPr>
              <a:lnSpc>
                <a:spcPct val="114000"/>
              </a:lnSpc>
            </a:pPr>
            <a:r>
              <a:rPr lang="zh-CN" altLang="en-US" sz="2000" b="1">
                <a:ea typeface="黑体" pitchFamily="2" charset="-122"/>
              </a:rPr>
              <a:t>专性需氧。营养要求高，常用罗氏培养基。生长缓慢</a:t>
            </a:r>
          </a:p>
          <a:p>
            <a:pPr>
              <a:lnSpc>
                <a:spcPct val="114000"/>
              </a:lnSpc>
            </a:pPr>
            <a:endParaRPr lang="zh-CN" altLang="en-US" sz="2000" b="1">
              <a:ea typeface="黑体" pitchFamily="2" charset="-122"/>
            </a:endParaRPr>
          </a:p>
        </p:txBody>
      </p:sp>
      <p:sp>
        <p:nvSpPr>
          <p:cNvPr id="31" name="灯片编号占位符 30"/>
          <p:cNvSpPr>
            <a:spLocks noGrp="1"/>
          </p:cNvSpPr>
          <p:nvPr>
            <p:ph type="sldNum" sz="quarter" idx="12"/>
          </p:nvPr>
        </p:nvSpPr>
        <p:spPr>
          <a:xfrm>
            <a:off x="6715140" y="4768469"/>
            <a:ext cx="2133600" cy="273844"/>
          </a:xfrm>
        </p:spPr>
        <p:txBody>
          <a:bodyPr/>
          <a:lstStyle/>
          <a:p>
            <a:fld id="{0C913308-F349-4B6D-A68A-DD1791B4A57B}" type="slidenum">
              <a:rPr lang="zh-CN" altLang="en-US" smtClean="0"/>
              <a:pPr/>
              <a:t>11</a:t>
            </a:fld>
            <a:endParaRPr lang="zh-CN"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642910" y="1232290"/>
            <a:ext cx="6072230" cy="1348061"/>
          </a:xfrm>
          <a:prstGeom prst="rect">
            <a:avLst/>
          </a:prstGeom>
          <a:noFill/>
          <a:ln w="9525">
            <a:noFill/>
            <a:miter lim="800000"/>
            <a:headEnd/>
            <a:tailEnd/>
          </a:ln>
        </p:spPr>
        <p:txBody>
          <a:bodyPr wrap="square">
            <a:spAutoFit/>
          </a:bodyPr>
          <a:lstStyle/>
          <a:p>
            <a:pPr>
              <a:spcBef>
                <a:spcPct val="20000"/>
              </a:spcBef>
            </a:pPr>
            <a:r>
              <a:rPr lang="zh-CN" altLang="en-US" sz="2400" b="1">
                <a:ea typeface="黑体" pitchFamily="2" charset="-122"/>
              </a:rPr>
              <a:t>细长，略带弯曲</a:t>
            </a:r>
            <a:endParaRPr lang="zh-CN" altLang="en-US" sz="2400" b="1" dirty="0">
              <a:ea typeface="黑体" pitchFamily="2" charset="-122"/>
            </a:endParaRPr>
          </a:p>
          <a:p>
            <a:pPr>
              <a:spcBef>
                <a:spcPct val="20000"/>
              </a:spcBef>
            </a:pPr>
            <a:r>
              <a:rPr lang="zh-CN" altLang="en-US" sz="2400" b="1" dirty="0">
                <a:solidFill>
                  <a:srgbClr val="FF0000"/>
                </a:solidFill>
                <a:ea typeface="黑体" pitchFamily="2" charset="-122"/>
              </a:rPr>
              <a:t>抗酸染色</a:t>
            </a:r>
            <a:r>
              <a:rPr lang="zh-CN" altLang="en-US" sz="2400" b="1" dirty="0">
                <a:ea typeface="黑体" pitchFamily="2" charset="-122"/>
              </a:rPr>
              <a:t>阳性的杆菌，</a:t>
            </a:r>
          </a:p>
          <a:p>
            <a:pPr>
              <a:spcBef>
                <a:spcPct val="20000"/>
              </a:spcBef>
            </a:pPr>
            <a:r>
              <a:rPr lang="zh-CN" altLang="en-US" sz="2400" b="1" dirty="0">
                <a:ea typeface="黑体" pitchFamily="2" charset="-122"/>
              </a:rPr>
              <a:t>细胞壁</a:t>
            </a:r>
            <a:r>
              <a:rPr lang="zh-CN" altLang="en-US" sz="2400" b="1" dirty="0">
                <a:solidFill>
                  <a:srgbClr val="FF0000"/>
                </a:solidFill>
                <a:ea typeface="黑体" pitchFamily="2" charset="-122"/>
              </a:rPr>
              <a:t>脂质</a:t>
            </a:r>
            <a:r>
              <a:rPr lang="zh-CN" altLang="en-US" sz="2400" b="1" dirty="0">
                <a:ea typeface="黑体" pitchFamily="2" charset="-122"/>
              </a:rPr>
              <a:t>含量较高占干重的</a:t>
            </a:r>
            <a:r>
              <a:rPr lang="en-US" altLang="zh-CN" sz="2400" b="1" dirty="0">
                <a:ea typeface="黑体" pitchFamily="2" charset="-122"/>
              </a:rPr>
              <a:t>60%</a:t>
            </a:r>
          </a:p>
        </p:txBody>
      </p:sp>
      <p:pic>
        <p:nvPicPr>
          <p:cNvPr id="15365" name="Picture 12" descr="TB"/>
          <p:cNvPicPr>
            <a:picLocks noChangeAspect="1" noChangeArrowheads="1"/>
          </p:cNvPicPr>
          <p:nvPr/>
        </p:nvPicPr>
        <p:blipFill>
          <a:blip r:embed="rId3"/>
          <a:srcRect/>
          <a:stretch>
            <a:fillRect/>
          </a:stretch>
        </p:blipFill>
        <p:spPr bwMode="auto">
          <a:xfrm>
            <a:off x="4929190" y="2786064"/>
            <a:ext cx="3178172" cy="1765579"/>
          </a:xfrm>
          <a:prstGeom prst="rect">
            <a:avLst/>
          </a:prstGeom>
          <a:noFill/>
          <a:ln w="9525">
            <a:noFill/>
            <a:miter lim="800000"/>
            <a:headEnd/>
            <a:tailEnd/>
          </a:ln>
        </p:spPr>
      </p:pic>
      <p:pic>
        <p:nvPicPr>
          <p:cNvPr id="15366" name="Picture 14" descr="k结核杆菌">
            <a:hlinkClick r:id="rId4" action="ppaction://hlinksldjump"/>
          </p:cNvPr>
          <p:cNvPicPr>
            <a:picLocks noChangeAspect="1" noChangeArrowheads="1"/>
          </p:cNvPicPr>
          <p:nvPr/>
        </p:nvPicPr>
        <p:blipFill>
          <a:blip r:embed="rId5"/>
          <a:srcRect/>
          <a:stretch>
            <a:fillRect/>
          </a:stretch>
        </p:blipFill>
        <p:spPr bwMode="auto">
          <a:xfrm>
            <a:off x="714348" y="2786064"/>
            <a:ext cx="3500462" cy="1725879"/>
          </a:xfrm>
          <a:prstGeom prst="rect">
            <a:avLst/>
          </a:prstGeom>
          <a:noFill/>
          <a:ln w="9525">
            <a:noFill/>
            <a:miter lim="800000"/>
            <a:headEnd/>
            <a:tailEnd/>
          </a:ln>
        </p:spPr>
      </p:pic>
      <p:sp>
        <p:nvSpPr>
          <p:cNvPr id="7" name="矩形 6"/>
          <p:cNvSpPr/>
          <p:nvPr/>
        </p:nvSpPr>
        <p:spPr>
          <a:xfrm>
            <a:off x="2643174" y="4714890"/>
            <a:ext cx="5429288" cy="276999"/>
          </a:xfrm>
          <a:prstGeom prst="rect">
            <a:avLst/>
          </a:prstGeom>
        </p:spPr>
        <p:txBody>
          <a:bodyPr wrap="square">
            <a:spAutoFit/>
          </a:bodyPr>
          <a:lstStyle/>
          <a:p>
            <a:pPr algn="r"/>
            <a:r>
              <a:rPr lang="en-US" altLang="zh-CN" sz="1200" i="1"/>
              <a:t>——https://en.wikipedia.org/wiki/Ziehl%E2%80%93Neelsen_stain</a:t>
            </a:r>
            <a:endParaRPr lang="zh-CN" altLang="en-US" sz="1200" i="1"/>
          </a:p>
        </p:txBody>
      </p:sp>
      <p:sp>
        <p:nvSpPr>
          <p:cNvPr id="8" name="标题 7"/>
          <p:cNvSpPr>
            <a:spLocks noGrp="1"/>
          </p:cNvSpPr>
          <p:nvPr>
            <p:ph type="title"/>
          </p:nvPr>
        </p:nvSpPr>
        <p:spPr/>
        <p:txBody>
          <a:bodyPr>
            <a:normAutofit/>
          </a:bodyPr>
          <a:lstStyle/>
          <a:p>
            <a:r>
              <a:rPr lang="zh-CN" altLang="en-US" sz="3600" b="1">
                <a:latin typeface="+mn-lt"/>
                <a:ea typeface="黑体" pitchFamily="49" charset="-122"/>
              </a:rPr>
              <a:t>结核分枝杆菌的形态特点</a:t>
            </a:r>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12</a:t>
            </a:fld>
            <a:endParaRPr lang="zh-CN"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200" b="1">
                <a:ea typeface="黑体" pitchFamily="49" charset="-122"/>
              </a:rPr>
              <a:t>结核分枝杆菌的细胞壁结构</a:t>
            </a:r>
            <a:endParaRPr lang="zh-CN" altLang="en-US" sz="3200"/>
          </a:p>
        </p:txBody>
      </p:sp>
      <p:pic>
        <p:nvPicPr>
          <p:cNvPr id="4" name="图片 3" descr="405310.fig.001.jpg"/>
          <p:cNvPicPr>
            <a:picLocks noChangeAspect="1"/>
          </p:cNvPicPr>
          <p:nvPr/>
        </p:nvPicPr>
        <p:blipFill>
          <a:blip r:embed="rId2"/>
          <a:stretch>
            <a:fillRect/>
          </a:stretch>
        </p:blipFill>
        <p:spPr>
          <a:xfrm>
            <a:off x="357158" y="964395"/>
            <a:ext cx="7754038" cy="3857634"/>
          </a:xfrm>
          <a:prstGeom prst="rect">
            <a:avLst/>
          </a:prstGeom>
        </p:spPr>
      </p:pic>
      <p:sp>
        <p:nvSpPr>
          <p:cNvPr id="5" name="矩形 4"/>
          <p:cNvSpPr/>
          <p:nvPr/>
        </p:nvSpPr>
        <p:spPr>
          <a:xfrm>
            <a:off x="6000760" y="1339445"/>
            <a:ext cx="1714512" cy="3214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2000">
                <a:ea typeface="黑体" pitchFamily="49" charset="-122"/>
              </a:rPr>
              <a:t>甘露糖帽</a:t>
            </a:r>
          </a:p>
        </p:txBody>
      </p:sp>
      <p:sp>
        <p:nvSpPr>
          <p:cNvPr id="6" name="矩形 5"/>
          <p:cNvSpPr/>
          <p:nvPr/>
        </p:nvSpPr>
        <p:spPr>
          <a:xfrm>
            <a:off x="6000760" y="1714495"/>
            <a:ext cx="1714512" cy="3214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2000">
                <a:ea typeface="黑体" pitchFamily="49" charset="-122"/>
              </a:rPr>
              <a:t>糖蛋白层</a:t>
            </a:r>
          </a:p>
        </p:txBody>
      </p:sp>
      <p:sp>
        <p:nvSpPr>
          <p:cNvPr id="7" name="矩形 6"/>
          <p:cNvSpPr/>
          <p:nvPr/>
        </p:nvSpPr>
        <p:spPr>
          <a:xfrm>
            <a:off x="6000760" y="2143124"/>
            <a:ext cx="1714512" cy="3214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2000">
                <a:solidFill>
                  <a:srgbClr val="FF0000"/>
                </a:solidFill>
                <a:ea typeface="黑体" pitchFamily="49" charset="-122"/>
              </a:rPr>
              <a:t>分枝菌酸</a:t>
            </a:r>
          </a:p>
        </p:txBody>
      </p:sp>
      <p:sp>
        <p:nvSpPr>
          <p:cNvPr id="8" name="矩形 7"/>
          <p:cNvSpPr/>
          <p:nvPr/>
        </p:nvSpPr>
        <p:spPr>
          <a:xfrm>
            <a:off x="6072198" y="2786066"/>
            <a:ext cx="1714512" cy="3214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2000">
                <a:ea typeface="黑体" pitchFamily="49" charset="-122"/>
              </a:rPr>
              <a:t>脂阿拉伯糖</a:t>
            </a:r>
          </a:p>
        </p:txBody>
      </p:sp>
      <p:sp>
        <p:nvSpPr>
          <p:cNvPr id="9" name="矩形 8"/>
          <p:cNvSpPr/>
          <p:nvPr/>
        </p:nvSpPr>
        <p:spPr>
          <a:xfrm>
            <a:off x="6072198" y="3107537"/>
            <a:ext cx="2000264" cy="3214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2000">
                <a:ea typeface="黑体" pitchFamily="49" charset="-122"/>
              </a:rPr>
              <a:t>阿拉伯糖半乳糖</a:t>
            </a:r>
          </a:p>
        </p:txBody>
      </p:sp>
      <p:sp>
        <p:nvSpPr>
          <p:cNvPr id="10" name="矩形 9"/>
          <p:cNvSpPr/>
          <p:nvPr/>
        </p:nvSpPr>
        <p:spPr>
          <a:xfrm>
            <a:off x="6072198" y="3536165"/>
            <a:ext cx="1714512" cy="3214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2000">
                <a:ea typeface="黑体" pitchFamily="49" charset="-122"/>
              </a:rPr>
              <a:t>肽聚糖</a:t>
            </a:r>
          </a:p>
        </p:txBody>
      </p:sp>
      <p:sp>
        <p:nvSpPr>
          <p:cNvPr id="11" name="矩形 10"/>
          <p:cNvSpPr/>
          <p:nvPr/>
        </p:nvSpPr>
        <p:spPr>
          <a:xfrm>
            <a:off x="6072198" y="4018370"/>
            <a:ext cx="1714512" cy="3214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2000">
                <a:ea typeface="黑体" pitchFamily="49" charset="-122"/>
              </a:rPr>
              <a:t>细胞膜</a:t>
            </a:r>
          </a:p>
        </p:txBody>
      </p:sp>
      <p:sp>
        <p:nvSpPr>
          <p:cNvPr id="12" name="矩形 11"/>
          <p:cNvSpPr/>
          <p:nvPr/>
        </p:nvSpPr>
        <p:spPr>
          <a:xfrm>
            <a:off x="6072198" y="4393421"/>
            <a:ext cx="1714512" cy="3214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2000">
                <a:ea typeface="黑体" pitchFamily="49" charset="-122"/>
              </a:rPr>
              <a:t>孔蛋白</a:t>
            </a:r>
          </a:p>
        </p:txBody>
      </p:sp>
      <p:sp>
        <p:nvSpPr>
          <p:cNvPr id="13" name="矩形 12"/>
          <p:cNvSpPr/>
          <p:nvPr/>
        </p:nvSpPr>
        <p:spPr>
          <a:xfrm>
            <a:off x="3643306" y="4822048"/>
            <a:ext cx="4572000" cy="276999"/>
          </a:xfrm>
          <a:prstGeom prst="rect">
            <a:avLst/>
          </a:prstGeom>
        </p:spPr>
        <p:txBody>
          <a:bodyPr>
            <a:spAutoFit/>
          </a:bodyPr>
          <a:lstStyle/>
          <a:p>
            <a:pPr algn="r"/>
            <a:r>
              <a:rPr lang="en-US" altLang="zh-CN" sz="1200" i="1"/>
              <a:t>—— http://www.hindawi.com/journals/jir/2011/405310/fig1/</a:t>
            </a:r>
            <a:endParaRPr lang="zh-CN" altLang="en-US" sz="1200" i="1"/>
          </a:p>
        </p:txBody>
      </p:sp>
      <p:sp>
        <p:nvSpPr>
          <p:cNvPr id="14" name="灯片编号占位符 13"/>
          <p:cNvSpPr>
            <a:spLocks noGrp="1"/>
          </p:cNvSpPr>
          <p:nvPr>
            <p:ph type="sldNum" sz="quarter" idx="12"/>
          </p:nvPr>
        </p:nvSpPr>
        <p:spPr/>
        <p:txBody>
          <a:bodyPr/>
          <a:lstStyle/>
          <a:p>
            <a:fld id="{0C913308-F349-4B6D-A68A-DD1791B4A57B}" type="slidenum">
              <a:rPr lang="zh-CN" altLang="en-US" smtClean="0"/>
              <a:pPr/>
              <a:t>13</a:t>
            </a:fld>
            <a:endParaRPr lang="zh-CN"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sz="half" idx="1"/>
          </p:nvPr>
        </p:nvSpPr>
        <p:spPr>
          <a:xfrm>
            <a:off x="214282" y="1500180"/>
            <a:ext cx="5543550" cy="3462332"/>
          </a:xfrm>
        </p:spPr>
        <p:txBody>
          <a:bodyPr>
            <a:normAutofit/>
          </a:bodyPr>
          <a:lstStyle/>
          <a:p>
            <a:pPr eaLnBrk="1" hangingPunct="1">
              <a:defRPr/>
            </a:pPr>
            <a:r>
              <a:rPr lang="zh-CN" altLang="en-US" sz="2000" b="1" kern="1200" dirty="0">
                <a:ea typeface="黑体" pitchFamily="2" charset="-122"/>
              </a:rPr>
              <a:t>由于细菌细胞壁中含大量脂质，一般不易着色，若经加温或延长染色时间而着色后又能抵抗强脱色剂盐酸酒精的脱色，故又称抗酸杆菌</a:t>
            </a:r>
            <a:r>
              <a:rPr lang="en-US" altLang="zh-CN" sz="2000" b="1" kern="1200" dirty="0">
                <a:ea typeface="黑体" pitchFamily="2" charset="-122"/>
              </a:rPr>
              <a:t>(acid-fast bacilli)</a:t>
            </a:r>
          </a:p>
          <a:p>
            <a:pPr eaLnBrk="1" hangingPunct="1">
              <a:defRPr/>
            </a:pPr>
            <a:endParaRPr lang="en-US" altLang="zh-CN" sz="2000" b="1" kern="1200" dirty="0">
              <a:ea typeface="黑体" pitchFamily="2" charset="-122"/>
            </a:endParaRPr>
          </a:p>
          <a:p>
            <a:pPr eaLnBrk="1" hangingPunct="1">
              <a:defRPr/>
            </a:pPr>
            <a:r>
              <a:rPr lang="zh-CN" altLang="en-US" sz="2000" b="1" kern="1200" dirty="0">
                <a:ea typeface="黑体" pitchFamily="2" charset="-122"/>
              </a:rPr>
              <a:t>抗酸染色法</a:t>
            </a:r>
            <a:r>
              <a:rPr lang="en-US" altLang="zh-CN" sz="2000" b="1" kern="1200" dirty="0">
                <a:ea typeface="黑体" pitchFamily="2" charset="-122"/>
              </a:rPr>
              <a:t>(acid-fast stain) </a:t>
            </a:r>
            <a:r>
              <a:rPr lang="zh-CN" altLang="en-US" sz="2000" b="1" kern="1200" dirty="0">
                <a:ea typeface="黑体" pitchFamily="2" charset="-122"/>
              </a:rPr>
              <a:t>：以</a:t>
            </a:r>
            <a:r>
              <a:rPr lang="en-US" altLang="zh-CN" sz="2000" b="1" dirty="0">
                <a:ea typeface="黑体" pitchFamily="2" charset="-122"/>
              </a:rPr>
              <a:t>5</a:t>
            </a:r>
            <a:r>
              <a:rPr lang="zh-CN" altLang="en-US" sz="2000" b="1" dirty="0">
                <a:ea typeface="黑体" pitchFamily="2" charset="-122"/>
              </a:rPr>
              <a:t>％石炭酸复红</a:t>
            </a:r>
            <a:r>
              <a:rPr lang="zh-CN" altLang="en-US" sz="2000" b="1" kern="1200" dirty="0">
                <a:ea typeface="黑体" pitchFamily="2" charset="-122"/>
              </a:rPr>
              <a:t>加温染色，再用</a:t>
            </a:r>
            <a:r>
              <a:rPr lang="en-US" altLang="zh-CN" sz="2000" b="1" dirty="0">
                <a:ea typeface="黑体" pitchFamily="2" charset="-122"/>
              </a:rPr>
              <a:t>3</a:t>
            </a:r>
            <a:r>
              <a:rPr lang="zh-CN" altLang="en-US" sz="2000" b="1" dirty="0">
                <a:ea typeface="黑体" pitchFamily="2" charset="-122"/>
              </a:rPr>
              <a:t>％盐酸酒精</a:t>
            </a:r>
            <a:r>
              <a:rPr lang="zh-CN" altLang="en-US" sz="2000" b="1" kern="1200" dirty="0">
                <a:ea typeface="黑体" pitchFamily="2" charset="-122"/>
              </a:rPr>
              <a:t>脱色，然后用</a:t>
            </a:r>
            <a:r>
              <a:rPr lang="zh-CN" altLang="en-US" sz="2000" b="1" dirty="0">
                <a:ea typeface="黑体" pitchFamily="2" charset="-122"/>
              </a:rPr>
              <a:t>美蓝</a:t>
            </a:r>
            <a:r>
              <a:rPr lang="zh-CN" altLang="en-US" sz="2000" b="1" kern="1200" dirty="0">
                <a:ea typeface="黑体" pitchFamily="2" charset="-122"/>
              </a:rPr>
              <a:t>复染，则</a:t>
            </a:r>
            <a:r>
              <a:rPr lang="zh-CN" altLang="en-US" sz="2000" b="1" dirty="0">
                <a:ea typeface="黑体" pitchFamily="2" charset="-122"/>
              </a:rPr>
              <a:t>分枝杆菌呈红色</a:t>
            </a:r>
            <a:r>
              <a:rPr lang="en-US" altLang="zh-CN" sz="2000" b="1" dirty="0">
                <a:ea typeface="黑体" pitchFamily="2" charset="-122"/>
              </a:rPr>
              <a:t>(+)</a:t>
            </a:r>
            <a:r>
              <a:rPr lang="zh-CN" altLang="en-US" sz="2000" b="1" kern="1200" dirty="0">
                <a:ea typeface="黑体" pitchFamily="2" charset="-122"/>
              </a:rPr>
              <a:t>，其他细菌和背景物质为蓝色</a:t>
            </a:r>
            <a:r>
              <a:rPr lang="en-US" altLang="zh-CN" sz="2000" b="1" kern="1200" dirty="0">
                <a:ea typeface="黑体" pitchFamily="2" charset="-122"/>
              </a:rPr>
              <a:t>(-)</a:t>
            </a:r>
            <a:r>
              <a:rPr lang="zh-CN" altLang="en-US" sz="2000" b="1" kern="1200" dirty="0">
                <a:ea typeface="黑体" pitchFamily="2" charset="-122"/>
              </a:rPr>
              <a:t>。</a:t>
            </a:r>
          </a:p>
          <a:p>
            <a:pPr eaLnBrk="1" hangingPunct="1">
              <a:buFont typeface="Wingdings" pitchFamily="2" charset="2"/>
              <a:buNone/>
              <a:defRPr/>
            </a:pPr>
            <a:endParaRPr lang="en-US" altLang="zh-CN" sz="2000" b="1" dirty="0">
              <a:ea typeface="黑体" pitchFamily="2" charset="-122"/>
            </a:endParaRPr>
          </a:p>
        </p:txBody>
      </p:sp>
      <p:pic>
        <p:nvPicPr>
          <p:cNvPr id="12292" name="Picture 4" descr="TB1"/>
          <p:cNvPicPr>
            <a:picLocks noGrp="1" noChangeAspect="1" noChangeArrowheads="1"/>
          </p:cNvPicPr>
          <p:nvPr>
            <p:ph sz="quarter" idx="2"/>
          </p:nvPr>
        </p:nvPicPr>
        <p:blipFill>
          <a:blip r:embed="rId2"/>
          <a:srcRect/>
          <a:stretch>
            <a:fillRect/>
          </a:stretch>
        </p:blipFill>
        <p:spPr>
          <a:xfrm>
            <a:off x="6000760" y="1500180"/>
            <a:ext cx="2365375" cy="1398074"/>
          </a:xfrm>
          <a:noFill/>
        </p:spPr>
      </p:pic>
      <p:sp>
        <p:nvSpPr>
          <p:cNvPr id="12295" name="Line 11"/>
          <p:cNvSpPr>
            <a:spLocks noChangeShapeType="1"/>
          </p:cNvSpPr>
          <p:nvPr/>
        </p:nvSpPr>
        <p:spPr bwMode="auto">
          <a:xfrm flipH="1" flipV="1">
            <a:off x="7885116" y="1671640"/>
            <a:ext cx="576263" cy="34289"/>
          </a:xfrm>
          <a:prstGeom prst="line">
            <a:avLst/>
          </a:prstGeom>
          <a:noFill/>
          <a:ln w="57150">
            <a:solidFill>
              <a:srgbClr val="000000"/>
            </a:solidFill>
            <a:round/>
            <a:headEnd/>
            <a:tailEnd type="triangle" w="med" len="med"/>
          </a:ln>
        </p:spPr>
        <p:txBody>
          <a:bodyPr/>
          <a:lstStyle/>
          <a:p>
            <a:endParaRPr lang="zh-CN" altLang="en-US"/>
          </a:p>
        </p:txBody>
      </p:sp>
      <p:pic>
        <p:nvPicPr>
          <p:cNvPr id="9" name="图片 8" descr="zn.jpg">
            <a:hlinkClick r:id="rId3" action="ppaction://hlinksldjump"/>
          </p:cNvPr>
          <p:cNvPicPr>
            <a:picLocks noChangeAspect="1"/>
          </p:cNvPicPr>
          <p:nvPr/>
        </p:nvPicPr>
        <p:blipFill>
          <a:blip r:embed="rId4"/>
          <a:stretch>
            <a:fillRect/>
          </a:stretch>
        </p:blipFill>
        <p:spPr>
          <a:xfrm>
            <a:off x="5643570" y="3214692"/>
            <a:ext cx="2974185" cy="1354691"/>
          </a:xfrm>
          <a:prstGeom prst="rect">
            <a:avLst/>
          </a:prstGeom>
        </p:spPr>
      </p:pic>
      <p:sp>
        <p:nvSpPr>
          <p:cNvPr id="8" name="标题 1"/>
          <p:cNvSpPr>
            <a:spLocks noGrp="1"/>
          </p:cNvSpPr>
          <p:nvPr>
            <p:ph type="title"/>
          </p:nvPr>
        </p:nvSpPr>
        <p:spPr>
          <a:xfrm>
            <a:off x="428596" y="357172"/>
            <a:ext cx="8229600" cy="857250"/>
          </a:xfrm>
        </p:spPr>
        <p:txBody>
          <a:bodyPr>
            <a:noAutofit/>
          </a:bodyPr>
          <a:lstStyle/>
          <a:p>
            <a:r>
              <a:rPr lang="zh-CN" altLang="en-US" sz="3200" b="1">
                <a:ea typeface="黑体" pitchFamily="49" charset="-122"/>
              </a:rPr>
              <a:t>结核分枝杆菌的特殊染色方法</a:t>
            </a:r>
            <a:r>
              <a:rPr lang="en-US" altLang="zh-CN" sz="3200" b="1">
                <a:ea typeface="黑体" pitchFamily="49" charset="-122"/>
              </a:rPr>
              <a:t/>
            </a:r>
            <a:br>
              <a:rPr lang="en-US" altLang="zh-CN" sz="3200" b="1">
                <a:ea typeface="黑体" pitchFamily="49" charset="-122"/>
              </a:rPr>
            </a:br>
            <a:r>
              <a:rPr lang="en-US" altLang="zh-CN" sz="3200" b="1">
                <a:ea typeface="黑体" pitchFamily="49" charset="-122"/>
              </a:rPr>
              <a:t>——</a:t>
            </a:r>
            <a:r>
              <a:rPr lang="zh-CN" altLang="en-US" sz="3200" b="1">
                <a:ea typeface="黑体" pitchFamily="49" charset="-122"/>
              </a:rPr>
              <a:t>抗酸染色</a:t>
            </a:r>
            <a:endParaRPr lang="zh-CN" altLang="en-US" sz="3200"/>
          </a:p>
        </p:txBody>
      </p:sp>
      <p:sp>
        <p:nvSpPr>
          <p:cNvPr id="7" name="灯片编号占位符 6"/>
          <p:cNvSpPr>
            <a:spLocks noGrp="1"/>
          </p:cNvSpPr>
          <p:nvPr>
            <p:ph type="sldNum" sz="quarter" idx="12"/>
          </p:nvPr>
        </p:nvSpPr>
        <p:spPr/>
        <p:txBody>
          <a:bodyPr/>
          <a:lstStyle/>
          <a:p>
            <a:pPr>
              <a:defRPr/>
            </a:pPr>
            <a:fld id="{E4BCA3C7-0F76-4ADE-9DE7-4E1798538D7D}" type="slidenum">
              <a:rPr lang="en-US" altLang="zh-CN" smtClean="0"/>
              <a:pPr>
                <a:defRPr/>
              </a:pPr>
              <a:t>14</a:t>
            </a:fld>
            <a:endParaRPr lang="en-US" altLang="zh-CN"/>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p:cNvSpPr>
            <a:spLocks noGrp="1"/>
          </p:cNvSpPr>
          <p:nvPr>
            <p:ph type="title"/>
          </p:nvPr>
        </p:nvSpPr>
        <p:spPr>
          <a:xfrm>
            <a:off x="357158" y="357172"/>
            <a:ext cx="8229600" cy="857250"/>
          </a:xfrm>
        </p:spPr>
        <p:txBody>
          <a:bodyPr>
            <a:noAutofit/>
          </a:bodyPr>
          <a:lstStyle/>
          <a:p>
            <a:r>
              <a:rPr lang="zh-CN" altLang="en-US" sz="3200" b="1">
                <a:ea typeface="黑体" pitchFamily="49" charset="-122"/>
              </a:rPr>
              <a:t>结核分枝杆菌的特殊染色方法</a:t>
            </a:r>
            <a:r>
              <a:rPr lang="en-US" altLang="zh-CN" sz="3200" b="1">
                <a:ea typeface="黑体" pitchFamily="49" charset="-122"/>
              </a:rPr>
              <a:t>——</a:t>
            </a:r>
            <a:br>
              <a:rPr lang="en-US" altLang="zh-CN" sz="3200" b="1">
                <a:ea typeface="黑体" pitchFamily="49" charset="-122"/>
              </a:rPr>
            </a:br>
            <a:r>
              <a:rPr lang="zh-CN" altLang="en-US" sz="3200" b="1">
                <a:ea typeface="黑体" pitchFamily="49" charset="-122"/>
              </a:rPr>
              <a:t>抗酸染色</a:t>
            </a:r>
            <a:endParaRPr lang="zh-CN" altLang="en-US" sz="3200"/>
          </a:p>
        </p:txBody>
      </p:sp>
      <p:pic>
        <p:nvPicPr>
          <p:cNvPr id="11" name="图片 10" descr="acidfastbactdiagram.jpg"/>
          <p:cNvPicPr>
            <a:picLocks noChangeAspect="1"/>
          </p:cNvPicPr>
          <p:nvPr/>
        </p:nvPicPr>
        <p:blipFill>
          <a:blip r:embed="rId2"/>
          <a:stretch>
            <a:fillRect/>
          </a:stretch>
        </p:blipFill>
        <p:spPr>
          <a:xfrm>
            <a:off x="714348" y="1339446"/>
            <a:ext cx="7985638" cy="3700013"/>
          </a:xfrm>
          <a:prstGeom prst="rect">
            <a:avLst/>
          </a:prstGeom>
        </p:spPr>
      </p:pic>
      <p:sp>
        <p:nvSpPr>
          <p:cNvPr id="4" name="灯片编号占位符 3"/>
          <p:cNvSpPr>
            <a:spLocks noGrp="1"/>
          </p:cNvSpPr>
          <p:nvPr>
            <p:ph type="sldNum" sz="quarter" idx="12"/>
          </p:nvPr>
        </p:nvSpPr>
        <p:spPr/>
        <p:txBody>
          <a:bodyPr/>
          <a:lstStyle/>
          <a:p>
            <a:pPr>
              <a:defRPr/>
            </a:pPr>
            <a:fld id="{E4BCA3C7-0F76-4ADE-9DE7-4E1798538D7D}" type="slidenum">
              <a:rPr lang="en-US" altLang="zh-CN" smtClean="0"/>
              <a:pPr>
                <a:defRPr/>
              </a:pPr>
              <a:t>15</a:t>
            </a:fld>
            <a:endParaRPr lang="en-US" altLang="zh-CN"/>
          </a:p>
        </p:txBody>
      </p:sp>
      <p:sp>
        <p:nvSpPr>
          <p:cNvPr id="5" name="矩形 4"/>
          <p:cNvSpPr/>
          <p:nvPr/>
        </p:nvSpPr>
        <p:spPr>
          <a:xfrm>
            <a:off x="1857356" y="4768469"/>
            <a:ext cx="6143668" cy="276999"/>
          </a:xfrm>
          <a:prstGeom prst="rect">
            <a:avLst/>
          </a:prstGeom>
        </p:spPr>
        <p:txBody>
          <a:bodyPr wrap="square">
            <a:spAutoFit/>
          </a:bodyPr>
          <a:lstStyle/>
          <a:p>
            <a:pPr algn="r"/>
            <a:r>
              <a:rPr lang="en-US" altLang="zh-CN" sz="1200" i="1"/>
              <a:t>http://www.highlands.edu/academics/divisions/scipe/biology/labs/rome/acid_fast_stain.htm</a:t>
            </a:r>
            <a:endParaRPr lang="zh-CN" altLang="en-US" sz="1200" i="1"/>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normAutofit/>
          </a:bodyPr>
          <a:lstStyle/>
          <a:p>
            <a:r>
              <a:rPr lang="zh-CN" altLang="en-US" sz="3600" b="1">
                <a:latin typeface="+mn-lt"/>
                <a:ea typeface="黑体" pitchFamily="49" charset="-122"/>
              </a:rPr>
              <a:t>结核分枝杆菌的培养特点</a:t>
            </a:r>
          </a:p>
        </p:txBody>
      </p:sp>
      <p:sp>
        <p:nvSpPr>
          <p:cNvPr id="9" name="AutoShape 3"/>
          <p:cNvSpPr>
            <a:spLocks noChangeArrowheads="1"/>
          </p:cNvSpPr>
          <p:nvPr/>
        </p:nvSpPr>
        <p:spPr bwMode="gray">
          <a:xfrm>
            <a:off x="-71470" y="1000114"/>
            <a:ext cx="5715000" cy="2996801"/>
          </a:xfrm>
          <a:prstGeom prst="rightArrow">
            <a:avLst>
              <a:gd name="adj1" fmla="val 86065"/>
              <a:gd name="adj2" fmla="val 31780"/>
            </a:avLst>
          </a:prstGeom>
          <a:gradFill rotWithShape="1">
            <a:gsLst>
              <a:gs pos="0">
                <a:srgbClr val="FFCC66">
                  <a:gamma/>
                  <a:tint val="0"/>
                  <a:invGamma/>
                  <a:alpha val="52000"/>
                </a:srgbClr>
              </a:gs>
              <a:gs pos="100000">
                <a:srgbClr val="FFCC66"/>
              </a:gs>
            </a:gsLst>
            <a:lin ang="0" scaled="1"/>
          </a:gradFill>
          <a:ln w="9525">
            <a:noFill/>
            <a:miter lim="800000"/>
            <a:headEnd/>
            <a:tailEnd/>
          </a:ln>
          <a:effectLst/>
        </p:spPr>
        <p:txBody>
          <a:bodyPr wrap="none" anchor="ctr"/>
          <a:lstStyle/>
          <a:p>
            <a:endParaRPr lang="zh-CN" altLang="en-US"/>
          </a:p>
        </p:txBody>
      </p:sp>
      <p:sp>
        <p:nvSpPr>
          <p:cNvPr id="10" name="AutoShape 4"/>
          <p:cNvSpPr>
            <a:spLocks noChangeArrowheads="1"/>
          </p:cNvSpPr>
          <p:nvPr/>
        </p:nvSpPr>
        <p:spPr bwMode="gray">
          <a:xfrm>
            <a:off x="285688" y="1428742"/>
            <a:ext cx="4038600" cy="600074"/>
          </a:xfrm>
          <a:prstGeom prst="roundRect">
            <a:avLst>
              <a:gd name="adj" fmla="val 9106"/>
            </a:avLst>
          </a:prstGeom>
          <a:gradFill rotWithShape="1">
            <a:gsLst>
              <a:gs pos="0">
                <a:srgbClr val="5E9EFF"/>
              </a:gs>
              <a:gs pos="39999">
                <a:srgbClr val="85C2FF"/>
              </a:gs>
              <a:gs pos="70000">
                <a:srgbClr val="C4D6EB"/>
              </a:gs>
              <a:gs pos="100000">
                <a:srgbClr val="FFEBFA"/>
              </a:gs>
            </a:gsLst>
            <a:lin ang="2700000" scaled="0"/>
          </a:gradFill>
          <a:ln w="25400">
            <a:solidFill>
              <a:srgbClr val="FFFFFF"/>
            </a:solidFill>
            <a:round/>
            <a:headEnd/>
            <a:tailEnd/>
          </a:ln>
          <a:effectLst>
            <a:outerShdw dist="107763" dir="2700000" algn="ctr" rotWithShape="0">
              <a:schemeClr val="bg2">
                <a:alpha val="50000"/>
              </a:schemeClr>
            </a:outerShdw>
          </a:effectLst>
        </p:spPr>
        <p:txBody>
          <a:bodyPr wrap="none" anchor="ctr"/>
          <a:lstStyle/>
          <a:p>
            <a:pPr algn="ctr"/>
            <a:r>
              <a:rPr lang="zh-CN" altLang="en-US" sz="2400" b="1">
                <a:ea typeface="黑体" pitchFamily="2" charset="-122"/>
              </a:rPr>
              <a:t>专性需氧</a:t>
            </a:r>
            <a:endParaRPr lang="zh-CN" altLang="en-US" sz="2400" b="1" dirty="0">
              <a:latin typeface="黑体" pitchFamily="2" charset="-122"/>
              <a:ea typeface="黑体" pitchFamily="2" charset="-122"/>
            </a:endParaRPr>
          </a:p>
        </p:txBody>
      </p:sp>
      <p:sp>
        <p:nvSpPr>
          <p:cNvPr id="11" name="AutoShape 5"/>
          <p:cNvSpPr>
            <a:spLocks noChangeArrowheads="1"/>
          </p:cNvSpPr>
          <p:nvPr/>
        </p:nvSpPr>
        <p:spPr bwMode="gray">
          <a:xfrm>
            <a:off x="285688" y="2143122"/>
            <a:ext cx="4038600" cy="742950"/>
          </a:xfrm>
          <a:prstGeom prst="roundRect">
            <a:avLst>
              <a:gd name="adj" fmla="val 9106"/>
            </a:avLst>
          </a:prstGeom>
          <a:gradFill rotWithShape="1">
            <a:gsLst>
              <a:gs pos="0">
                <a:schemeClr val="accent3">
                  <a:lumMod val="20000"/>
                  <a:lumOff val="80000"/>
                </a:schemeClr>
              </a:gs>
              <a:gs pos="50000">
                <a:srgbClr val="57C9ED"/>
              </a:gs>
              <a:gs pos="100000">
                <a:srgbClr val="57C9ED">
                  <a:gamma/>
                  <a:shade val="46275"/>
                  <a:invGamma/>
                </a:srgbClr>
              </a:gs>
            </a:gsLst>
            <a:lin ang="600000" scaled="0"/>
          </a:gradFill>
          <a:ln w="25400">
            <a:solidFill>
              <a:srgbClr val="FFFFFF"/>
            </a:solidFill>
            <a:round/>
            <a:headEnd/>
            <a:tailEnd/>
          </a:ln>
          <a:effectLst>
            <a:outerShdw dist="107763" dir="2700000" algn="ctr" rotWithShape="0">
              <a:schemeClr val="bg2">
                <a:alpha val="50000"/>
              </a:schemeClr>
            </a:outerShdw>
          </a:effectLst>
        </p:spPr>
        <p:txBody>
          <a:bodyPr wrap="none" anchor="ctr"/>
          <a:lstStyle/>
          <a:p>
            <a:pPr algn="ctr"/>
            <a:r>
              <a:rPr lang="zh-CN" altLang="en-US" sz="2400" b="1">
                <a:ea typeface="黑体" pitchFamily="2" charset="-122"/>
              </a:rPr>
              <a:t>营养要求高</a:t>
            </a:r>
            <a:endParaRPr lang="en-US" altLang="zh-CN" sz="2400" b="1">
              <a:ea typeface="黑体" pitchFamily="2" charset="-122"/>
            </a:endParaRPr>
          </a:p>
          <a:p>
            <a:pPr algn="ctr"/>
            <a:r>
              <a:rPr lang="zh-CN" altLang="en-US" sz="2400" b="1">
                <a:ea typeface="黑体" pitchFamily="2" charset="-122"/>
              </a:rPr>
              <a:t>常用罗氏培养基</a:t>
            </a:r>
            <a:endParaRPr lang="zh-CN" altLang="en-US" sz="2400" b="1" dirty="0">
              <a:latin typeface="黑体" pitchFamily="2" charset="-122"/>
              <a:ea typeface="黑体" pitchFamily="2" charset="-122"/>
            </a:endParaRPr>
          </a:p>
        </p:txBody>
      </p:sp>
      <p:sp>
        <p:nvSpPr>
          <p:cNvPr id="12" name="AutoShape 6"/>
          <p:cNvSpPr>
            <a:spLocks noChangeArrowheads="1"/>
          </p:cNvSpPr>
          <p:nvPr/>
        </p:nvSpPr>
        <p:spPr bwMode="gray">
          <a:xfrm>
            <a:off x="285688" y="3071816"/>
            <a:ext cx="4038600" cy="600074"/>
          </a:xfrm>
          <a:prstGeom prst="roundRect">
            <a:avLst>
              <a:gd name="adj" fmla="val 9106"/>
            </a:avLst>
          </a:prstGeom>
          <a:gradFill rotWithShape="1">
            <a:gsLst>
              <a:gs pos="0">
                <a:schemeClr val="accent3">
                  <a:lumMod val="60000"/>
                  <a:lumOff val="40000"/>
                </a:schemeClr>
              </a:gs>
              <a:gs pos="64999">
                <a:srgbClr val="F0EBD5"/>
              </a:gs>
              <a:gs pos="100000">
                <a:srgbClr val="D1C39F"/>
              </a:gs>
            </a:gsLst>
            <a:lin ang="2700000" scaled="0"/>
          </a:gradFill>
          <a:ln w="25400">
            <a:solidFill>
              <a:srgbClr val="FFFFFF"/>
            </a:solidFill>
            <a:round/>
            <a:headEnd/>
            <a:tailEnd/>
          </a:ln>
          <a:effectLst>
            <a:outerShdw dist="107763" dir="2700000" algn="ctr" rotWithShape="0">
              <a:schemeClr val="bg2">
                <a:alpha val="50000"/>
              </a:schemeClr>
            </a:outerShdw>
          </a:effectLst>
        </p:spPr>
        <p:txBody>
          <a:bodyPr wrap="none" anchor="ctr"/>
          <a:lstStyle/>
          <a:p>
            <a:pPr algn="ctr" eaLnBrk="0" hangingPunct="0"/>
            <a:r>
              <a:rPr lang="zh-CN" altLang="en-US" sz="2400" b="1">
                <a:ea typeface="黑体" pitchFamily="2" charset="-122"/>
              </a:rPr>
              <a:t>生长缓慢</a:t>
            </a:r>
            <a:endParaRPr lang="zh-CN" altLang="en-US" sz="2400" b="1" dirty="0">
              <a:latin typeface="黑体" pitchFamily="2" charset="-122"/>
              <a:ea typeface="黑体" pitchFamily="2" charset="-122"/>
            </a:endParaRPr>
          </a:p>
        </p:txBody>
      </p:sp>
      <p:sp>
        <p:nvSpPr>
          <p:cNvPr id="14" name="Rectangle 18"/>
          <p:cNvSpPr>
            <a:spLocks noChangeArrowheads="1"/>
          </p:cNvSpPr>
          <p:nvPr/>
        </p:nvSpPr>
        <p:spPr bwMode="auto">
          <a:xfrm>
            <a:off x="285720" y="3929072"/>
            <a:ext cx="4143404" cy="400110"/>
          </a:xfrm>
          <a:prstGeom prst="rect">
            <a:avLst/>
          </a:prstGeom>
          <a:noFill/>
          <a:ln w="9525">
            <a:noFill/>
            <a:miter lim="800000"/>
            <a:headEnd/>
            <a:tailEnd/>
          </a:ln>
        </p:spPr>
        <p:txBody>
          <a:bodyPr wrap="square">
            <a:spAutoFit/>
          </a:bodyPr>
          <a:lstStyle/>
          <a:p>
            <a:r>
              <a:rPr lang="zh-CN" altLang="en-US" sz="2000" b="1">
                <a:ea typeface="黑体" pitchFamily="2" charset="-122"/>
              </a:rPr>
              <a:t>固体：颗粒、结节、菜花状菌落</a:t>
            </a:r>
          </a:p>
        </p:txBody>
      </p:sp>
      <p:sp>
        <p:nvSpPr>
          <p:cNvPr id="15" name="Rectangle 19"/>
          <p:cNvSpPr>
            <a:spLocks noChangeArrowheads="1"/>
          </p:cNvSpPr>
          <p:nvPr/>
        </p:nvSpPr>
        <p:spPr bwMode="auto">
          <a:xfrm>
            <a:off x="285720" y="4429138"/>
            <a:ext cx="4929222" cy="400110"/>
          </a:xfrm>
          <a:prstGeom prst="rect">
            <a:avLst/>
          </a:prstGeom>
          <a:noFill/>
          <a:ln w="9525">
            <a:noFill/>
            <a:miter lim="800000"/>
            <a:headEnd/>
            <a:tailEnd/>
          </a:ln>
        </p:spPr>
        <p:txBody>
          <a:bodyPr wrap="square">
            <a:spAutoFit/>
          </a:bodyPr>
          <a:lstStyle/>
          <a:p>
            <a:pPr eaLnBrk="0" hangingPunct="0"/>
            <a:r>
              <a:rPr lang="zh-CN" altLang="en-US" sz="2000" b="1" dirty="0">
                <a:ea typeface="黑体" pitchFamily="2" charset="-122"/>
              </a:rPr>
              <a:t>液体：表面生长（菌膜）</a:t>
            </a:r>
          </a:p>
        </p:txBody>
      </p:sp>
      <p:pic>
        <p:nvPicPr>
          <p:cNvPr id="16" name="Picture 2" descr="TB培养2"/>
          <p:cNvPicPr>
            <a:picLocks noChangeAspect="1" noChangeArrowheads="1"/>
          </p:cNvPicPr>
          <p:nvPr/>
        </p:nvPicPr>
        <p:blipFill>
          <a:blip r:embed="rId2"/>
          <a:srcRect/>
          <a:stretch>
            <a:fillRect/>
          </a:stretch>
        </p:blipFill>
        <p:spPr bwMode="auto">
          <a:xfrm>
            <a:off x="5786449" y="1500183"/>
            <a:ext cx="1895088" cy="1500196"/>
          </a:xfrm>
          <a:prstGeom prst="rect">
            <a:avLst/>
          </a:prstGeom>
          <a:noFill/>
          <a:ln w="9525">
            <a:noFill/>
            <a:miter lim="800000"/>
            <a:headEnd/>
            <a:tailEnd/>
          </a:ln>
        </p:spPr>
      </p:pic>
      <p:sp>
        <p:nvSpPr>
          <p:cNvPr id="17" name="AutoShape 3"/>
          <p:cNvSpPr>
            <a:spLocks noChangeArrowheads="1"/>
          </p:cNvSpPr>
          <p:nvPr/>
        </p:nvSpPr>
        <p:spPr bwMode="auto">
          <a:xfrm>
            <a:off x="6715140" y="1017974"/>
            <a:ext cx="2209800" cy="1143000"/>
          </a:xfrm>
          <a:prstGeom prst="wedgeRectCallout">
            <a:avLst>
              <a:gd name="adj1" fmla="val -62495"/>
              <a:gd name="adj2" fmla="val 66306"/>
            </a:avLst>
          </a:prstGeom>
          <a:ln>
            <a:headEnd/>
            <a:tailEnd/>
          </a:ln>
        </p:spPr>
        <p:style>
          <a:lnRef idx="2">
            <a:schemeClr val="accent5"/>
          </a:lnRef>
          <a:fillRef idx="1">
            <a:schemeClr val="lt1"/>
          </a:fillRef>
          <a:effectRef idx="0">
            <a:schemeClr val="accent5"/>
          </a:effectRef>
          <a:fontRef idx="minor">
            <a:schemeClr val="dk1"/>
          </a:fontRef>
        </p:style>
        <p:txBody>
          <a:bodyPr/>
          <a:lstStyle/>
          <a:p>
            <a:pPr algn="ctr"/>
            <a:endParaRPr lang="zh-CN" altLang="zh-CN" sz="2400"/>
          </a:p>
        </p:txBody>
      </p:sp>
      <p:pic>
        <p:nvPicPr>
          <p:cNvPr id="18" name="Picture 12" descr="TB培养1"/>
          <p:cNvPicPr>
            <a:picLocks noChangeAspect="1" noChangeArrowheads="1"/>
          </p:cNvPicPr>
          <p:nvPr/>
        </p:nvPicPr>
        <p:blipFill>
          <a:blip r:embed="rId3"/>
          <a:srcRect/>
          <a:stretch>
            <a:fillRect/>
          </a:stretch>
        </p:blipFill>
        <p:spPr bwMode="auto">
          <a:xfrm>
            <a:off x="6786578" y="1071553"/>
            <a:ext cx="2057400" cy="1032272"/>
          </a:xfrm>
          <a:prstGeom prst="rect">
            <a:avLst/>
          </a:prstGeom>
          <a:noFill/>
          <a:ln w="9525">
            <a:noFill/>
            <a:miter lim="800000"/>
            <a:headEnd/>
            <a:tailEnd/>
          </a:ln>
        </p:spPr>
      </p:pic>
      <p:sp>
        <p:nvSpPr>
          <p:cNvPr id="19" name="Text Box 13"/>
          <p:cNvSpPr txBox="1">
            <a:spLocks noChangeArrowheads="1"/>
          </p:cNvSpPr>
          <p:nvPr/>
        </p:nvSpPr>
        <p:spPr bwMode="auto">
          <a:xfrm>
            <a:off x="6572264" y="2643188"/>
            <a:ext cx="1214446" cy="369332"/>
          </a:xfrm>
          <a:prstGeom prst="rect">
            <a:avLst/>
          </a:prstGeom>
          <a:noFill/>
          <a:ln w="9525">
            <a:noFill/>
            <a:miter lim="800000"/>
            <a:headEnd/>
            <a:tailEnd/>
          </a:ln>
        </p:spPr>
        <p:txBody>
          <a:bodyPr wrap="square">
            <a:spAutoFit/>
          </a:bodyPr>
          <a:lstStyle/>
          <a:p>
            <a:pPr algn="ctr">
              <a:spcBef>
                <a:spcPct val="50000"/>
              </a:spcBef>
            </a:pPr>
            <a:r>
              <a:rPr lang="zh-CN" altLang="en-US" b="1">
                <a:solidFill>
                  <a:srgbClr val="000066"/>
                </a:solidFill>
              </a:rPr>
              <a:t>菌落形态</a:t>
            </a:r>
          </a:p>
        </p:txBody>
      </p:sp>
      <p:pic>
        <p:nvPicPr>
          <p:cNvPr id="20" name="图片 19" descr="Fig-2-A-Growth-of-M-tuberculosis-biofilms-on-the-liquid-air-interface-in.png"/>
          <p:cNvPicPr>
            <a:picLocks noChangeAspect="1"/>
          </p:cNvPicPr>
          <p:nvPr/>
        </p:nvPicPr>
        <p:blipFill>
          <a:blip r:embed="rId4"/>
          <a:srcRect r="51765"/>
          <a:stretch>
            <a:fillRect/>
          </a:stretch>
        </p:blipFill>
        <p:spPr>
          <a:xfrm>
            <a:off x="5572132" y="3143254"/>
            <a:ext cx="1979025" cy="1339463"/>
          </a:xfrm>
          <a:prstGeom prst="rect">
            <a:avLst/>
          </a:prstGeom>
        </p:spPr>
      </p:pic>
      <p:sp>
        <p:nvSpPr>
          <p:cNvPr id="21" name="矩形 20"/>
          <p:cNvSpPr/>
          <p:nvPr/>
        </p:nvSpPr>
        <p:spPr>
          <a:xfrm>
            <a:off x="3857620" y="4643452"/>
            <a:ext cx="4572000" cy="276999"/>
          </a:xfrm>
          <a:prstGeom prst="rect">
            <a:avLst/>
          </a:prstGeom>
        </p:spPr>
        <p:txBody>
          <a:bodyPr>
            <a:spAutoFit/>
          </a:bodyPr>
          <a:lstStyle/>
          <a:p>
            <a:pPr algn="r"/>
            <a:r>
              <a:rPr lang="en-US" altLang="zh-CN" sz="1200" i="1"/>
              <a:t>https://www.researchgate.net/figure/</a:t>
            </a:r>
            <a:endParaRPr lang="zh-CN" altLang="en-US" sz="1200" i="1"/>
          </a:p>
        </p:txBody>
      </p:sp>
      <p:sp>
        <p:nvSpPr>
          <p:cNvPr id="22" name="灯片编号占位符 21"/>
          <p:cNvSpPr>
            <a:spLocks noGrp="1"/>
          </p:cNvSpPr>
          <p:nvPr>
            <p:ph type="sldNum" sz="quarter" idx="12"/>
          </p:nvPr>
        </p:nvSpPr>
        <p:spPr/>
        <p:txBody>
          <a:bodyPr/>
          <a:lstStyle/>
          <a:p>
            <a:fld id="{0C913308-F349-4B6D-A68A-DD1791B4A57B}" type="slidenum">
              <a:rPr lang="zh-CN" altLang="en-US" smtClean="0"/>
              <a:pPr/>
              <a:t>16</a:t>
            </a:fld>
            <a:endParaRPr lang="zh-CN" altLang="en-US"/>
          </a:p>
        </p:txBody>
      </p:sp>
      <p:pic>
        <p:nvPicPr>
          <p:cNvPr id="23" name="图片 22" descr="1829090889.jpg"/>
          <p:cNvPicPr>
            <a:picLocks noChangeAspect="1"/>
          </p:cNvPicPr>
          <p:nvPr/>
        </p:nvPicPr>
        <p:blipFill>
          <a:blip r:embed="rId5" cstate="print"/>
          <a:stretch>
            <a:fillRect/>
          </a:stretch>
        </p:blipFill>
        <p:spPr>
          <a:xfrm>
            <a:off x="7643834" y="3143254"/>
            <a:ext cx="1357322" cy="1285884"/>
          </a:xfrm>
          <a:prstGeom prst="rect">
            <a:avLst/>
          </a:prstGeom>
        </p:spPr>
      </p:pic>
      <p:cxnSp>
        <p:nvCxnSpPr>
          <p:cNvPr id="25" name="直接箭头连接符 24"/>
          <p:cNvCxnSpPr/>
          <p:nvPr/>
        </p:nvCxnSpPr>
        <p:spPr>
          <a:xfrm rot="10800000">
            <a:off x="8429652" y="4286262"/>
            <a:ext cx="214314" cy="119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p:bldP spid="15" grpId="0"/>
      <p:bldP spid="17" grpId="0" animBg="1"/>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600" b="1">
                <a:ea typeface="黑体" pitchFamily="49" charset="-122"/>
              </a:rPr>
              <a:t>结核分枝杆菌的抵抗力</a:t>
            </a:r>
            <a:endParaRPr lang="zh-CN" altLang="en-US" sz="3600"/>
          </a:p>
        </p:txBody>
      </p:sp>
      <p:sp>
        <p:nvSpPr>
          <p:cNvPr id="3" name="灯片编号占位符 2"/>
          <p:cNvSpPr>
            <a:spLocks noGrp="1"/>
          </p:cNvSpPr>
          <p:nvPr>
            <p:ph type="sldNum" sz="quarter" idx="12"/>
          </p:nvPr>
        </p:nvSpPr>
        <p:spPr/>
        <p:txBody>
          <a:bodyPr/>
          <a:lstStyle/>
          <a:p>
            <a:fld id="{0C913308-F349-4B6D-A68A-DD1791B4A57B}" type="slidenum">
              <a:rPr lang="zh-CN" altLang="en-US" smtClean="0"/>
              <a:pPr/>
              <a:t>17</a:t>
            </a:fld>
            <a:endParaRPr lang="zh-CN" altLang="en-US"/>
          </a:p>
        </p:txBody>
      </p:sp>
      <p:sp>
        <p:nvSpPr>
          <p:cNvPr id="4" name="AutoShape 16"/>
          <p:cNvSpPr>
            <a:spLocks noChangeArrowheads="1"/>
          </p:cNvSpPr>
          <p:nvPr/>
        </p:nvSpPr>
        <p:spPr bwMode="auto">
          <a:xfrm>
            <a:off x="466726" y="1357304"/>
            <a:ext cx="4105275" cy="1655763"/>
          </a:xfrm>
          <a:prstGeom prst="roundRect">
            <a:avLst>
              <a:gd name="adj" fmla="val 7574"/>
            </a:avLst>
          </a:prstGeom>
          <a:gradFill rotWithShape="1">
            <a:gsLst>
              <a:gs pos="0">
                <a:srgbClr val="FFFFFF"/>
              </a:gs>
              <a:gs pos="100000">
                <a:srgbClr val="336699"/>
              </a:gs>
            </a:gsLst>
            <a:lin ang="2700000" scaled="1"/>
          </a:gradFill>
          <a:ln w="38100">
            <a:solidFill>
              <a:srgbClr val="336699"/>
            </a:solidFill>
            <a:round/>
            <a:headEnd/>
            <a:tailEnd/>
          </a:ln>
        </p:spPr>
        <p:txBody>
          <a:bodyPr wrap="none" anchor="ctr"/>
          <a:lstStyle/>
          <a:p>
            <a:endParaRPr lang="zh-CN" altLang="zh-CN"/>
          </a:p>
        </p:txBody>
      </p:sp>
      <p:sp>
        <p:nvSpPr>
          <p:cNvPr id="5" name="AutoShape 19"/>
          <p:cNvSpPr>
            <a:spLocks noChangeArrowheads="1"/>
          </p:cNvSpPr>
          <p:nvPr/>
        </p:nvSpPr>
        <p:spPr bwMode="auto">
          <a:xfrm>
            <a:off x="4714876" y="3086092"/>
            <a:ext cx="4105275" cy="1655762"/>
          </a:xfrm>
          <a:prstGeom prst="roundRect">
            <a:avLst>
              <a:gd name="adj" fmla="val 7574"/>
            </a:avLst>
          </a:prstGeom>
          <a:gradFill rotWithShape="1">
            <a:gsLst>
              <a:gs pos="0">
                <a:srgbClr val="336699"/>
              </a:gs>
              <a:gs pos="100000">
                <a:srgbClr val="FFFFFF"/>
              </a:gs>
            </a:gsLst>
            <a:lin ang="2700000" scaled="1"/>
          </a:gradFill>
          <a:ln w="38100">
            <a:solidFill>
              <a:srgbClr val="336699"/>
            </a:solidFill>
            <a:round/>
            <a:headEnd/>
            <a:tailEnd/>
          </a:ln>
        </p:spPr>
        <p:txBody>
          <a:bodyPr wrap="none" anchor="ctr"/>
          <a:lstStyle/>
          <a:p>
            <a:endParaRPr lang="zh-CN" altLang="zh-CN"/>
          </a:p>
        </p:txBody>
      </p:sp>
      <p:sp>
        <p:nvSpPr>
          <p:cNvPr id="6" name="AutoShape 22"/>
          <p:cNvSpPr>
            <a:spLocks noChangeArrowheads="1"/>
          </p:cNvSpPr>
          <p:nvPr/>
        </p:nvSpPr>
        <p:spPr bwMode="auto">
          <a:xfrm>
            <a:off x="466726" y="3086092"/>
            <a:ext cx="4105275" cy="1655762"/>
          </a:xfrm>
          <a:prstGeom prst="roundRect">
            <a:avLst>
              <a:gd name="adj" fmla="val 7574"/>
            </a:avLst>
          </a:prstGeom>
          <a:gradFill rotWithShape="1">
            <a:gsLst>
              <a:gs pos="0">
                <a:srgbClr val="FFFFFF"/>
              </a:gs>
              <a:gs pos="100000">
                <a:srgbClr val="0099CC"/>
              </a:gs>
            </a:gsLst>
            <a:lin ang="18900000" scaled="1"/>
          </a:gradFill>
          <a:ln w="38100">
            <a:solidFill>
              <a:srgbClr val="0099CC"/>
            </a:solidFill>
            <a:round/>
            <a:headEnd/>
            <a:tailEnd/>
          </a:ln>
        </p:spPr>
        <p:txBody>
          <a:bodyPr wrap="none" anchor="ctr"/>
          <a:lstStyle/>
          <a:p>
            <a:pPr>
              <a:lnSpc>
                <a:spcPct val="150000"/>
              </a:lnSpc>
            </a:pPr>
            <a:endParaRPr lang="zh-CN" altLang="zh-CN"/>
          </a:p>
        </p:txBody>
      </p:sp>
      <p:sp>
        <p:nvSpPr>
          <p:cNvPr id="7" name="AutoShape 23"/>
          <p:cNvSpPr>
            <a:spLocks noChangeArrowheads="1"/>
          </p:cNvSpPr>
          <p:nvPr/>
        </p:nvSpPr>
        <p:spPr bwMode="auto">
          <a:xfrm>
            <a:off x="4714876" y="1357304"/>
            <a:ext cx="4105275" cy="1655763"/>
          </a:xfrm>
          <a:prstGeom prst="roundRect">
            <a:avLst>
              <a:gd name="adj" fmla="val 7574"/>
            </a:avLst>
          </a:prstGeom>
          <a:gradFill rotWithShape="1">
            <a:gsLst>
              <a:gs pos="0">
                <a:srgbClr val="0099CC"/>
              </a:gs>
              <a:gs pos="100000">
                <a:srgbClr val="FFFFFF"/>
              </a:gs>
            </a:gsLst>
            <a:lin ang="18900000" scaled="1"/>
          </a:gradFill>
          <a:ln w="38100">
            <a:solidFill>
              <a:srgbClr val="0099CC"/>
            </a:solidFill>
            <a:round/>
            <a:headEnd/>
            <a:tailEnd/>
          </a:ln>
        </p:spPr>
        <p:txBody>
          <a:bodyPr wrap="none" anchor="ctr"/>
          <a:lstStyle/>
          <a:p>
            <a:endParaRPr lang="zh-CN" altLang="zh-CN"/>
          </a:p>
        </p:txBody>
      </p:sp>
      <p:sp>
        <p:nvSpPr>
          <p:cNvPr id="8" name="Oval 37"/>
          <p:cNvSpPr>
            <a:spLocks noChangeArrowheads="1"/>
          </p:cNvSpPr>
          <p:nvPr/>
        </p:nvSpPr>
        <p:spPr bwMode="auto">
          <a:xfrm>
            <a:off x="2792413" y="1184267"/>
            <a:ext cx="3679825" cy="3679825"/>
          </a:xfrm>
          <a:prstGeom prst="ellipse">
            <a:avLst/>
          </a:prstGeom>
          <a:solidFill>
            <a:srgbClr val="0099CC"/>
          </a:solidFill>
          <a:ln w="254000" algn="ctr">
            <a:solidFill>
              <a:srgbClr val="0099FF">
                <a:alpha val="20000"/>
              </a:srgbClr>
            </a:solidFill>
            <a:round/>
            <a:headEnd/>
            <a:tailEnd/>
          </a:ln>
        </p:spPr>
        <p:txBody>
          <a:bodyPr wrap="none" anchor="ctr"/>
          <a:lstStyle/>
          <a:p>
            <a:endParaRPr lang="zh-CN" altLang="zh-CN"/>
          </a:p>
        </p:txBody>
      </p:sp>
      <p:sp>
        <p:nvSpPr>
          <p:cNvPr id="9" name="Arc 39"/>
          <p:cNvSpPr>
            <a:spLocks/>
          </p:cNvSpPr>
          <p:nvPr/>
        </p:nvSpPr>
        <p:spPr bwMode="auto">
          <a:xfrm>
            <a:off x="4638676" y="1285867"/>
            <a:ext cx="1743075" cy="1747837"/>
          </a:xfrm>
          <a:custGeom>
            <a:avLst/>
            <a:gdLst>
              <a:gd name="T0" fmla="*/ 0 w 21600"/>
              <a:gd name="T1" fmla="*/ 0 h 21699"/>
              <a:gd name="T2" fmla="*/ 2147483647 w 21600"/>
              <a:gd name="T3" fmla="*/ 2147483647 h 21699"/>
              <a:gd name="T4" fmla="*/ 0 w 21600"/>
              <a:gd name="T5" fmla="*/ 2147483647 h 21699"/>
              <a:gd name="T6" fmla="*/ 0 60000 65536"/>
              <a:gd name="T7" fmla="*/ 0 60000 65536"/>
              <a:gd name="T8" fmla="*/ 0 60000 65536"/>
              <a:gd name="T9" fmla="*/ 0 w 21600"/>
              <a:gd name="T10" fmla="*/ 0 h 21699"/>
              <a:gd name="T11" fmla="*/ 21600 w 21600"/>
              <a:gd name="T12" fmla="*/ 21699 h 21699"/>
            </a:gdLst>
            <a:ahLst/>
            <a:cxnLst>
              <a:cxn ang="T6">
                <a:pos x="T0" y="T1"/>
              </a:cxn>
              <a:cxn ang="T7">
                <a:pos x="T2" y="T3"/>
              </a:cxn>
              <a:cxn ang="T8">
                <a:pos x="T4" y="T5"/>
              </a:cxn>
            </a:cxnLst>
            <a:rect l="T9" t="T10" r="T11" b="T12"/>
            <a:pathLst>
              <a:path w="21600" h="21699" fill="none" extrusionOk="0">
                <a:moveTo>
                  <a:pt x="-1" y="0"/>
                </a:moveTo>
                <a:cubicBezTo>
                  <a:pt x="11929" y="0"/>
                  <a:pt x="21600" y="9670"/>
                  <a:pt x="21600" y="21600"/>
                </a:cubicBezTo>
                <a:cubicBezTo>
                  <a:pt x="21600" y="21632"/>
                  <a:pt x="21599" y="21665"/>
                  <a:pt x="21599" y="21698"/>
                </a:cubicBezTo>
              </a:path>
              <a:path w="21600" h="21699" stroke="0" extrusionOk="0">
                <a:moveTo>
                  <a:pt x="-1" y="0"/>
                </a:moveTo>
                <a:cubicBezTo>
                  <a:pt x="11929" y="0"/>
                  <a:pt x="21600" y="9670"/>
                  <a:pt x="21600" y="21600"/>
                </a:cubicBezTo>
                <a:cubicBezTo>
                  <a:pt x="21600" y="21632"/>
                  <a:pt x="21599" y="21665"/>
                  <a:pt x="21599" y="21698"/>
                </a:cubicBezTo>
                <a:lnTo>
                  <a:pt x="0" y="21600"/>
                </a:lnTo>
                <a:close/>
              </a:path>
            </a:pathLst>
          </a:custGeom>
          <a:gradFill rotWithShape="0">
            <a:gsLst>
              <a:gs pos="0">
                <a:schemeClr val="bg1"/>
              </a:gs>
              <a:gs pos="100000">
                <a:srgbClr val="FF99CC"/>
              </a:gs>
            </a:gsLst>
            <a:lin ang="18900000" scaled="1"/>
          </a:gradFill>
          <a:ln w="9525">
            <a:noFill/>
            <a:round/>
            <a:headEnd/>
            <a:tailEnd/>
          </a:ln>
          <a:effectLst>
            <a:prstShdw prst="shdw17" dist="17961" dir="2700000">
              <a:srgbClr val="995C7A"/>
            </a:prstShdw>
          </a:effectLst>
        </p:spPr>
        <p:txBody>
          <a:bodyPr wrap="none" anchor="ctr"/>
          <a:lstStyle/>
          <a:p>
            <a:endParaRPr lang="zh-CN" altLang="en-US"/>
          </a:p>
        </p:txBody>
      </p:sp>
      <p:sp>
        <p:nvSpPr>
          <p:cNvPr id="10" name="Arc 46"/>
          <p:cNvSpPr>
            <a:spLocks/>
          </p:cNvSpPr>
          <p:nvPr/>
        </p:nvSpPr>
        <p:spPr bwMode="auto">
          <a:xfrm>
            <a:off x="2905126" y="1290629"/>
            <a:ext cx="1743075" cy="1727200"/>
          </a:xfrm>
          <a:custGeom>
            <a:avLst/>
            <a:gdLst>
              <a:gd name="T0" fmla="*/ 0 w 21600"/>
              <a:gd name="T1" fmla="*/ 2147483647 h 21599"/>
              <a:gd name="T2" fmla="*/ 2147483647 w 21600"/>
              <a:gd name="T3" fmla="*/ 0 h 21599"/>
              <a:gd name="T4" fmla="*/ 2147483647 w 21600"/>
              <a:gd name="T5" fmla="*/ 2147483647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59"/>
                  <a:pt x="9531" y="126"/>
                  <a:pt x="21370" y="0"/>
                </a:cubicBezTo>
              </a:path>
              <a:path w="21600" h="21599" stroke="0" extrusionOk="0">
                <a:moveTo>
                  <a:pt x="0" y="21599"/>
                </a:moveTo>
                <a:cubicBezTo>
                  <a:pt x="0" y="9759"/>
                  <a:pt x="9531" y="126"/>
                  <a:pt x="21370" y="0"/>
                </a:cubicBezTo>
                <a:lnTo>
                  <a:pt x="21600" y="21599"/>
                </a:lnTo>
                <a:close/>
              </a:path>
            </a:pathLst>
          </a:custGeom>
          <a:gradFill rotWithShape="0">
            <a:gsLst>
              <a:gs pos="0">
                <a:srgbClr val="9A45C9"/>
              </a:gs>
              <a:gs pos="100000">
                <a:schemeClr val="bg1"/>
              </a:gs>
            </a:gsLst>
            <a:lin ang="2700000" scaled="1"/>
          </a:gradFill>
          <a:ln w="9525">
            <a:noFill/>
            <a:round/>
            <a:headEnd/>
            <a:tailEnd/>
          </a:ln>
          <a:effectLst>
            <a:prstShdw prst="shdw17" dist="17961" dir="2700000">
              <a:srgbClr val="5C2979"/>
            </a:prstShdw>
          </a:effectLst>
        </p:spPr>
        <p:txBody>
          <a:bodyPr wrap="none" anchor="ctr"/>
          <a:lstStyle/>
          <a:p>
            <a:endParaRPr lang="zh-CN" altLang="en-US"/>
          </a:p>
        </p:txBody>
      </p:sp>
      <p:sp>
        <p:nvSpPr>
          <p:cNvPr id="11" name="Arc 47"/>
          <p:cNvSpPr>
            <a:spLocks/>
          </p:cNvSpPr>
          <p:nvPr/>
        </p:nvSpPr>
        <p:spPr bwMode="auto">
          <a:xfrm>
            <a:off x="2901951" y="3025767"/>
            <a:ext cx="1751012" cy="1741487"/>
          </a:xfrm>
          <a:custGeom>
            <a:avLst/>
            <a:gdLst>
              <a:gd name="T0" fmla="*/ 2147483647 w 21707"/>
              <a:gd name="T1" fmla="*/ 2147483647 h 21600"/>
              <a:gd name="T2" fmla="*/ 0 w 21707"/>
              <a:gd name="T3" fmla="*/ 2147483647 h 21600"/>
              <a:gd name="T4" fmla="*/ 2147483647 w 21707"/>
              <a:gd name="T5" fmla="*/ 0 h 21600"/>
              <a:gd name="T6" fmla="*/ 0 60000 65536"/>
              <a:gd name="T7" fmla="*/ 0 60000 65536"/>
              <a:gd name="T8" fmla="*/ 0 60000 65536"/>
              <a:gd name="T9" fmla="*/ 0 w 21707"/>
              <a:gd name="T10" fmla="*/ 0 h 21600"/>
              <a:gd name="T11" fmla="*/ 21707 w 21707"/>
              <a:gd name="T12" fmla="*/ 21600 h 21600"/>
            </a:gdLst>
            <a:ahLst/>
            <a:cxnLst>
              <a:cxn ang="T6">
                <a:pos x="T0" y="T1"/>
              </a:cxn>
              <a:cxn ang="T7">
                <a:pos x="T2" y="T3"/>
              </a:cxn>
              <a:cxn ang="T8">
                <a:pos x="T4" y="T5"/>
              </a:cxn>
            </a:cxnLst>
            <a:rect l="T9" t="T10" r="T11" b="T12"/>
            <a:pathLst>
              <a:path w="21707" h="21600" fill="none" extrusionOk="0">
                <a:moveTo>
                  <a:pt x="21706" y="21599"/>
                </a:moveTo>
                <a:cubicBezTo>
                  <a:pt x="21671" y="21599"/>
                  <a:pt x="21635" y="21599"/>
                  <a:pt x="21600" y="21600"/>
                </a:cubicBezTo>
                <a:cubicBezTo>
                  <a:pt x="9701" y="21600"/>
                  <a:pt x="43" y="11977"/>
                  <a:pt x="0" y="78"/>
                </a:cubicBezTo>
              </a:path>
              <a:path w="21707" h="21600" stroke="0" extrusionOk="0">
                <a:moveTo>
                  <a:pt x="21706" y="21599"/>
                </a:moveTo>
                <a:cubicBezTo>
                  <a:pt x="21671" y="21599"/>
                  <a:pt x="21635" y="21599"/>
                  <a:pt x="21600" y="21600"/>
                </a:cubicBezTo>
                <a:cubicBezTo>
                  <a:pt x="9701" y="21600"/>
                  <a:pt x="43" y="11977"/>
                  <a:pt x="0" y="78"/>
                </a:cubicBezTo>
                <a:lnTo>
                  <a:pt x="21600" y="0"/>
                </a:lnTo>
                <a:close/>
              </a:path>
            </a:pathLst>
          </a:custGeom>
          <a:gradFill rotWithShape="0">
            <a:gsLst>
              <a:gs pos="0">
                <a:srgbClr val="FF99CC"/>
              </a:gs>
              <a:gs pos="100000">
                <a:schemeClr val="bg1"/>
              </a:gs>
            </a:gsLst>
            <a:lin ang="18900000" scaled="1"/>
          </a:gradFill>
          <a:ln w="9525">
            <a:noFill/>
            <a:round/>
            <a:headEnd/>
            <a:tailEnd/>
          </a:ln>
          <a:effectLst>
            <a:prstShdw prst="shdw17" dist="17961" dir="2700000">
              <a:srgbClr val="995C7A"/>
            </a:prstShdw>
          </a:effectLst>
        </p:spPr>
        <p:txBody>
          <a:bodyPr wrap="none" anchor="ctr"/>
          <a:lstStyle/>
          <a:p>
            <a:endParaRPr lang="zh-CN" altLang="en-US"/>
          </a:p>
        </p:txBody>
      </p:sp>
      <p:sp>
        <p:nvSpPr>
          <p:cNvPr id="12" name="Arc 48"/>
          <p:cNvSpPr>
            <a:spLocks/>
          </p:cNvSpPr>
          <p:nvPr/>
        </p:nvSpPr>
        <p:spPr bwMode="auto">
          <a:xfrm>
            <a:off x="4651376" y="3025767"/>
            <a:ext cx="1730375" cy="1741487"/>
          </a:xfrm>
          <a:custGeom>
            <a:avLst/>
            <a:gdLst>
              <a:gd name="T0" fmla="*/ 2147483647 w 21599"/>
              <a:gd name="T1" fmla="*/ 2147483647 h 21599"/>
              <a:gd name="T2" fmla="*/ 2147483647 w 21599"/>
              <a:gd name="T3" fmla="*/ 2147483647 h 21599"/>
              <a:gd name="T4" fmla="*/ 0 w 21599"/>
              <a:gd name="T5" fmla="*/ 0 h 21599"/>
              <a:gd name="T6" fmla="*/ 0 60000 65536"/>
              <a:gd name="T7" fmla="*/ 0 60000 65536"/>
              <a:gd name="T8" fmla="*/ 0 60000 65536"/>
              <a:gd name="T9" fmla="*/ 0 w 21599"/>
              <a:gd name="T10" fmla="*/ 0 h 21599"/>
              <a:gd name="T11" fmla="*/ 21599 w 21599"/>
              <a:gd name="T12" fmla="*/ 21599 h 21599"/>
            </a:gdLst>
            <a:ahLst/>
            <a:cxnLst>
              <a:cxn ang="T6">
                <a:pos x="T0" y="T1"/>
              </a:cxn>
              <a:cxn ang="T7">
                <a:pos x="T2" y="T3"/>
              </a:cxn>
              <a:cxn ang="T8">
                <a:pos x="T4" y="T5"/>
              </a:cxn>
            </a:cxnLst>
            <a:rect l="T9" t="T10" r="T11" b="T12"/>
            <a:pathLst>
              <a:path w="21599" h="21599" fill="none" extrusionOk="0">
                <a:moveTo>
                  <a:pt x="21598" y="215"/>
                </a:moveTo>
                <a:cubicBezTo>
                  <a:pt x="21481" y="11980"/>
                  <a:pt x="11969" y="21487"/>
                  <a:pt x="205" y="21599"/>
                </a:cubicBezTo>
              </a:path>
              <a:path w="21599" h="21599" stroke="0" extrusionOk="0">
                <a:moveTo>
                  <a:pt x="21598" y="215"/>
                </a:moveTo>
                <a:cubicBezTo>
                  <a:pt x="21481" y="11980"/>
                  <a:pt x="11969" y="21487"/>
                  <a:pt x="205" y="21599"/>
                </a:cubicBezTo>
                <a:lnTo>
                  <a:pt x="0" y="0"/>
                </a:lnTo>
                <a:close/>
              </a:path>
            </a:pathLst>
          </a:custGeom>
          <a:gradFill rotWithShape="0">
            <a:gsLst>
              <a:gs pos="0">
                <a:schemeClr val="bg1"/>
              </a:gs>
              <a:gs pos="100000">
                <a:srgbClr val="B850F2"/>
              </a:gs>
            </a:gsLst>
            <a:lin ang="2700000" scaled="1"/>
          </a:gradFill>
          <a:ln w="9525">
            <a:noFill/>
            <a:round/>
            <a:headEnd/>
            <a:tailEnd/>
          </a:ln>
          <a:effectLst>
            <a:prstShdw prst="shdw17" dist="17961" dir="2700000">
              <a:srgbClr val="6E3091"/>
            </a:prstShdw>
          </a:effectLst>
        </p:spPr>
        <p:txBody>
          <a:bodyPr wrap="none" anchor="ctr"/>
          <a:lstStyle/>
          <a:p>
            <a:endParaRPr lang="zh-CN" altLang="en-US"/>
          </a:p>
        </p:txBody>
      </p:sp>
      <p:sp>
        <p:nvSpPr>
          <p:cNvPr id="13" name="Oval 50"/>
          <p:cNvSpPr>
            <a:spLocks noChangeArrowheads="1"/>
          </p:cNvSpPr>
          <p:nvPr/>
        </p:nvSpPr>
        <p:spPr bwMode="auto">
          <a:xfrm>
            <a:off x="2998788" y="1395404"/>
            <a:ext cx="3286125" cy="3279775"/>
          </a:xfrm>
          <a:prstGeom prst="ellipse">
            <a:avLst/>
          </a:prstGeom>
          <a:solidFill>
            <a:srgbClr val="99CCFF">
              <a:alpha val="50195"/>
            </a:srgbClr>
          </a:solidFill>
          <a:ln w="9525">
            <a:noFill/>
            <a:round/>
            <a:headEnd/>
            <a:tailEnd/>
          </a:ln>
        </p:spPr>
        <p:txBody>
          <a:bodyPr wrap="none" anchor="ctr"/>
          <a:lstStyle/>
          <a:p>
            <a:endParaRPr lang="zh-CN" altLang="zh-CN"/>
          </a:p>
        </p:txBody>
      </p:sp>
      <p:pic>
        <p:nvPicPr>
          <p:cNvPr id="14" name="Picture 52" descr="circle"/>
          <p:cNvPicPr>
            <a:picLocks noChangeAspect="1" noChangeArrowheads="1"/>
          </p:cNvPicPr>
          <p:nvPr/>
        </p:nvPicPr>
        <p:blipFill>
          <a:blip r:embed="rId2"/>
          <a:srcRect/>
          <a:stretch>
            <a:fillRect/>
          </a:stretch>
        </p:blipFill>
        <p:spPr bwMode="auto">
          <a:xfrm>
            <a:off x="3230563" y="1725604"/>
            <a:ext cx="2809875" cy="2616200"/>
          </a:xfrm>
          <a:prstGeom prst="rect">
            <a:avLst/>
          </a:prstGeom>
          <a:noFill/>
          <a:ln w="9525">
            <a:noFill/>
            <a:miter lim="800000"/>
            <a:headEnd/>
            <a:tailEnd/>
          </a:ln>
        </p:spPr>
      </p:pic>
      <p:sp>
        <p:nvSpPr>
          <p:cNvPr id="15" name="Rectangle 65"/>
          <p:cNvSpPr>
            <a:spLocks noChangeArrowheads="1"/>
          </p:cNvSpPr>
          <p:nvPr/>
        </p:nvSpPr>
        <p:spPr bwMode="auto">
          <a:xfrm rot="18708112">
            <a:off x="2931320" y="1967698"/>
            <a:ext cx="1497012" cy="374650"/>
          </a:xfrm>
          <a:prstGeom prst="rect">
            <a:avLst/>
          </a:prstGeom>
          <a:noFill/>
          <a:ln w="9525">
            <a:noFill/>
            <a:miter lim="800000"/>
            <a:headEnd/>
            <a:tailEnd/>
          </a:ln>
        </p:spPr>
        <p:txBody>
          <a:bodyPr anchor="ctr"/>
          <a:lstStyle/>
          <a:p>
            <a:pPr algn="ctr"/>
            <a:r>
              <a:rPr lang="zh-CN" altLang="en-US" sz="2800" b="1">
                <a:solidFill>
                  <a:srgbClr val="000000"/>
                </a:solidFill>
                <a:ea typeface="黑体" pitchFamily="49" charset="-122"/>
              </a:rPr>
              <a:t>抗干燥</a:t>
            </a:r>
            <a:endParaRPr lang="ko-KR" altLang="en-US" sz="2800" b="1">
              <a:solidFill>
                <a:srgbClr val="000000"/>
              </a:solidFill>
            </a:endParaRPr>
          </a:p>
        </p:txBody>
      </p:sp>
      <p:sp>
        <p:nvSpPr>
          <p:cNvPr id="16" name="Rectangle 66"/>
          <p:cNvSpPr>
            <a:spLocks noChangeArrowheads="1"/>
          </p:cNvSpPr>
          <p:nvPr/>
        </p:nvSpPr>
        <p:spPr bwMode="auto">
          <a:xfrm rot="2358479">
            <a:off x="4832351" y="1903404"/>
            <a:ext cx="1498600" cy="374650"/>
          </a:xfrm>
          <a:prstGeom prst="rect">
            <a:avLst/>
          </a:prstGeom>
          <a:noFill/>
          <a:ln w="9525">
            <a:noFill/>
            <a:miter lim="800000"/>
            <a:headEnd/>
            <a:tailEnd/>
          </a:ln>
        </p:spPr>
        <p:txBody>
          <a:bodyPr anchor="ctr"/>
          <a:lstStyle/>
          <a:p>
            <a:pPr algn="ctr"/>
            <a:r>
              <a:rPr lang="zh-CN" altLang="en-US" sz="2800" b="1">
                <a:solidFill>
                  <a:srgbClr val="000000"/>
                </a:solidFill>
                <a:ea typeface="黑体" pitchFamily="49" charset="-122"/>
              </a:rPr>
              <a:t>抗酸碱</a:t>
            </a:r>
            <a:endParaRPr lang="ko-KR" altLang="en-US" sz="2800" b="1">
              <a:solidFill>
                <a:srgbClr val="000000"/>
              </a:solidFill>
              <a:ea typeface="黑体" pitchFamily="49" charset="-122"/>
            </a:endParaRPr>
          </a:p>
        </p:txBody>
      </p:sp>
      <p:sp>
        <p:nvSpPr>
          <p:cNvPr id="17" name="Rectangle 67"/>
          <p:cNvSpPr>
            <a:spLocks noChangeArrowheads="1"/>
          </p:cNvSpPr>
          <p:nvPr/>
        </p:nvSpPr>
        <p:spPr bwMode="auto">
          <a:xfrm rot="2508112">
            <a:off x="2974976" y="3808404"/>
            <a:ext cx="1500187" cy="374650"/>
          </a:xfrm>
          <a:prstGeom prst="rect">
            <a:avLst/>
          </a:prstGeom>
          <a:noFill/>
          <a:ln w="9525">
            <a:noFill/>
            <a:miter lim="800000"/>
            <a:headEnd/>
            <a:tailEnd/>
          </a:ln>
        </p:spPr>
        <p:txBody>
          <a:bodyPr anchor="ctr"/>
          <a:lstStyle/>
          <a:p>
            <a:pPr algn="ctr"/>
            <a:r>
              <a:rPr lang="zh-CN" altLang="en-US" sz="2800" b="1">
                <a:solidFill>
                  <a:srgbClr val="000000"/>
                </a:solidFill>
                <a:ea typeface="黑体" pitchFamily="49" charset="-122"/>
              </a:rPr>
              <a:t>抗碱性染料</a:t>
            </a:r>
            <a:endParaRPr lang="ko-KR" altLang="en-US" sz="2800" b="1">
              <a:solidFill>
                <a:srgbClr val="000000"/>
              </a:solidFill>
              <a:ea typeface="黑体" pitchFamily="49" charset="-122"/>
            </a:endParaRPr>
          </a:p>
        </p:txBody>
      </p:sp>
      <p:sp>
        <p:nvSpPr>
          <p:cNvPr id="18" name="Rectangle 68"/>
          <p:cNvSpPr>
            <a:spLocks noChangeArrowheads="1"/>
          </p:cNvSpPr>
          <p:nvPr/>
        </p:nvSpPr>
        <p:spPr bwMode="auto">
          <a:xfrm rot="19017918">
            <a:off x="4854576" y="3798879"/>
            <a:ext cx="1500187" cy="373063"/>
          </a:xfrm>
          <a:prstGeom prst="rect">
            <a:avLst/>
          </a:prstGeom>
          <a:noFill/>
          <a:ln w="9525">
            <a:noFill/>
            <a:miter lim="800000"/>
            <a:headEnd/>
            <a:tailEnd/>
          </a:ln>
        </p:spPr>
        <p:txBody>
          <a:bodyPr anchor="ctr"/>
          <a:lstStyle/>
          <a:p>
            <a:pPr algn="ctr"/>
            <a:r>
              <a:rPr lang="zh-CN" altLang="en-US" sz="2800" b="1">
                <a:solidFill>
                  <a:srgbClr val="000000"/>
                </a:solidFill>
                <a:ea typeface="黑体" pitchFamily="49" charset="-122"/>
              </a:rPr>
              <a:t>抗普通抗生素</a:t>
            </a:r>
            <a:endParaRPr lang="ko-KR" altLang="en-US" sz="2800" b="1">
              <a:solidFill>
                <a:srgbClr val="000000"/>
              </a:solidFill>
              <a:ea typeface="黑体" pitchFamily="49" charset="-122"/>
            </a:endParaRPr>
          </a:p>
        </p:txBody>
      </p:sp>
      <p:sp>
        <p:nvSpPr>
          <p:cNvPr id="19" name="Rectangle 69"/>
          <p:cNvSpPr>
            <a:spLocks noChangeArrowheads="1"/>
          </p:cNvSpPr>
          <p:nvPr/>
        </p:nvSpPr>
        <p:spPr bwMode="auto">
          <a:xfrm>
            <a:off x="500034" y="1714494"/>
            <a:ext cx="2533638" cy="549275"/>
          </a:xfrm>
          <a:prstGeom prst="rect">
            <a:avLst/>
          </a:prstGeom>
          <a:noFill/>
          <a:ln w="9525" algn="ctr">
            <a:noFill/>
            <a:miter lim="800000"/>
            <a:headEnd/>
            <a:tailEnd/>
          </a:ln>
        </p:spPr>
        <p:txBody>
          <a:bodyPr anchor="ctr"/>
          <a:lstStyle/>
          <a:p>
            <a:pPr algn="r">
              <a:lnSpc>
                <a:spcPct val="150000"/>
              </a:lnSpc>
            </a:pPr>
            <a:r>
              <a:rPr lang="zh-CN" altLang="en-US" sz="2000" b="1">
                <a:ea typeface="黑体" pitchFamily="49" charset="-122"/>
                <a:cs typeface="HY헤드라인M"/>
              </a:rPr>
              <a:t>在干燥的痰液中可以保持活力长达</a:t>
            </a:r>
            <a:r>
              <a:rPr lang="en-US" altLang="zh-CN" sz="2000" b="1">
                <a:ea typeface="黑体" pitchFamily="49" charset="-122"/>
                <a:cs typeface="HY헤드라인M"/>
              </a:rPr>
              <a:t>6</a:t>
            </a:r>
            <a:r>
              <a:rPr lang="zh-CN" altLang="en-US" sz="2000" b="1">
                <a:ea typeface="黑体" pitchFamily="49" charset="-122"/>
                <a:cs typeface="HY헤드라인M"/>
              </a:rPr>
              <a:t>个月</a:t>
            </a:r>
            <a:endParaRPr lang="ko-KR" altLang="en-US" sz="2000" b="1">
              <a:ea typeface="HY헤드라인M"/>
              <a:cs typeface="HY헤드라인M"/>
            </a:endParaRPr>
          </a:p>
        </p:txBody>
      </p:sp>
      <p:sp>
        <p:nvSpPr>
          <p:cNvPr id="20" name="Rectangle 70"/>
          <p:cNvSpPr>
            <a:spLocks noChangeArrowheads="1"/>
          </p:cNvSpPr>
          <p:nvPr/>
        </p:nvSpPr>
        <p:spPr bwMode="auto">
          <a:xfrm>
            <a:off x="6429388" y="1857370"/>
            <a:ext cx="2376488" cy="620712"/>
          </a:xfrm>
          <a:prstGeom prst="rect">
            <a:avLst/>
          </a:prstGeom>
          <a:noFill/>
          <a:ln w="9525" algn="ctr">
            <a:noFill/>
            <a:miter lim="800000"/>
            <a:headEnd/>
            <a:tailEnd/>
          </a:ln>
        </p:spPr>
        <p:txBody>
          <a:bodyPr anchor="ctr"/>
          <a:lstStyle/>
          <a:p>
            <a:pPr algn="ctr">
              <a:lnSpc>
                <a:spcPct val="150000"/>
              </a:lnSpc>
            </a:pPr>
            <a:r>
              <a:rPr lang="zh-CN" altLang="en-US" sz="2000" b="1">
                <a:ea typeface="黑体" pitchFamily="49" charset="-122"/>
                <a:cs typeface="HY헤드라인M"/>
              </a:rPr>
              <a:t>抵抗</a:t>
            </a:r>
            <a:r>
              <a:rPr lang="en-US" altLang="zh-CN" sz="2000" b="1">
                <a:ea typeface="黑体" pitchFamily="49" charset="-122"/>
                <a:cs typeface="HY헤드라인M"/>
              </a:rPr>
              <a:t>6%H</a:t>
            </a:r>
            <a:r>
              <a:rPr lang="en-US" altLang="zh-CN" sz="2000" b="1" baseline="-25000">
                <a:ea typeface="黑体" pitchFamily="49" charset="-122"/>
                <a:cs typeface="HY헤드라인M"/>
              </a:rPr>
              <a:t>2</a:t>
            </a:r>
            <a:r>
              <a:rPr lang="en-US" altLang="zh-CN" sz="2000" b="1">
                <a:ea typeface="黑体" pitchFamily="49" charset="-122"/>
                <a:cs typeface="HY헤드라인M"/>
              </a:rPr>
              <a:t>SO</a:t>
            </a:r>
            <a:r>
              <a:rPr lang="en-US" altLang="zh-CN" sz="2000" b="1" baseline="-25000">
                <a:ea typeface="黑体" pitchFamily="49" charset="-122"/>
                <a:cs typeface="HY헤드라인M"/>
              </a:rPr>
              <a:t>4</a:t>
            </a:r>
            <a:r>
              <a:rPr lang="zh-CN" altLang="en-US" sz="2000" b="1">
                <a:ea typeface="黑体" pitchFamily="49" charset="-122"/>
                <a:cs typeface="HY헤드라인M"/>
              </a:rPr>
              <a:t>或</a:t>
            </a:r>
            <a:r>
              <a:rPr lang="en-US" altLang="zh-CN" sz="2000" b="1">
                <a:ea typeface="黑体" pitchFamily="49" charset="-122"/>
                <a:cs typeface="HY헤드라인M"/>
              </a:rPr>
              <a:t>4%NaOH</a:t>
            </a:r>
          </a:p>
          <a:p>
            <a:pPr algn="ctr">
              <a:lnSpc>
                <a:spcPct val="150000"/>
              </a:lnSpc>
            </a:pPr>
            <a:r>
              <a:rPr lang="en-US" altLang="zh-CN" sz="2000" b="1">
                <a:ea typeface="黑体" pitchFamily="49" charset="-122"/>
                <a:cs typeface="HY헤드라인M"/>
              </a:rPr>
              <a:t>30</a:t>
            </a:r>
            <a:r>
              <a:rPr lang="zh-CN" altLang="en-US" sz="2000" b="1">
                <a:ea typeface="黑体" pitchFamily="49" charset="-122"/>
                <a:cs typeface="HY헤드라인M"/>
              </a:rPr>
              <a:t>分钟</a:t>
            </a:r>
            <a:endParaRPr lang="zh-CN" altLang="en-US" sz="2000" b="1" dirty="0">
              <a:ea typeface="黑体" pitchFamily="49" charset="-122"/>
              <a:cs typeface="HY헤드라인M"/>
            </a:endParaRPr>
          </a:p>
        </p:txBody>
      </p:sp>
      <p:sp>
        <p:nvSpPr>
          <p:cNvPr id="21" name="Rectangle 71"/>
          <p:cNvSpPr>
            <a:spLocks noChangeArrowheads="1"/>
          </p:cNvSpPr>
          <p:nvPr/>
        </p:nvSpPr>
        <p:spPr bwMode="auto">
          <a:xfrm>
            <a:off x="6215074" y="3571882"/>
            <a:ext cx="2700337" cy="647700"/>
          </a:xfrm>
          <a:prstGeom prst="rect">
            <a:avLst/>
          </a:prstGeom>
          <a:noFill/>
          <a:ln w="9525" algn="ctr">
            <a:noFill/>
            <a:miter lim="800000"/>
            <a:headEnd/>
            <a:tailEnd/>
          </a:ln>
        </p:spPr>
        <p:txBody>
          <a:bodyPr anchor="ctr"/>
          <a:lstStyle/>
          <a:p>
            <a:pPr>
              <a:lnSpc>
                <a:spcPct val="150000"/>
              </a:lnSpc>
            </a:pPr>
            <a:r>
              <a:rPr lang="zh-CN" altLang="en-US" sz="2000" b="1">
                <a:ea typeface="黑体" pitchFamily="49" charset="-122"/>
                <a:cs typeface="HY헤드라인M"/>
              </a:rPr>
              <a:t>抵抗青霉素、大环内酯类等常见抗生素</a:t>
            </a:r>
            <a:endParaRPr lang="ko-KR" altLang="en-US" sz="2000" b="1">
              <a:ea typeface="黑体" pitchFamily="49" charset="-122"/>
              <a:cs typeface="HY헤드라인M"/>
            </a:endParaRPr>
          </a:p>
        </p:txBody>
      </p:sp>
      <p:sp>
        <p:nvSpPr>
          <p:cNvPr id="22" name="Rectangle 72"/>
          <p:cNvSpPr>
            <a:spLocks noChangeArrowheads="1"/>
          </p:cNvSpPr>
          <p:nvPr/>
        </p:nvSpPr>
        <p:spPr bwMode="auto">
          <a:xfrm>
            <a:off x="466726" y="3594092"/>
            <a:ext cx="2376487" cy="576262"/>
          </a:xfrm>
          <a:prstGeom prst="rect">
            <a:avLst/>
          </a:prstGeom>
          <a:noFill/>
          <a:ln w="9525" algn="ctr">
            <a:noFill/>
            <a:miter lim="800000"/>
            <a:headEnd/>
            <a:tailEnd/>
          </a:ln>
        </p:spPr>
        <p:txBody>
          <a:bodyPr anchor="ctr"/>
          <a:lstStyle/>
          <a:p>
            <a:pPr algn="ctr">
              <a:lnSpc>
                <a:spcPct val="150000"/>
              </a:lnSpc>
            </a:pPr>
            <a:r>
              <a:rPr lang="en-US" altLang="zh-CN" sz="2000" b="1">
                <a:ea typeface="黑体" pitchFamily="49" charset="-122"/>
                <a:cs typeface="HY헤드라인M"/>
              </a:rPr>
              <a:t>1:13000</a:t>
            </a:r>
            <a:r>
              <a:rPr lang="zh-CN" altLang="en-US" sz="2000" b="1">
                <a:ea typeface="黑体" pitchFamily="49" charset="-122"/>
                <a:cs typeface="HY헤드라인M"/>
              </a:rPr>
              <a:t>孔雀绿</a:t>
            </a:r>
            <a:endParaRPr lang="en-US" altLang="zh-CN" sz="2000" b="1">
              <a:ea typeface="黑体" pitchFamily="49" charset="-122"/>
              <a:cs typeface="HY헤드라인M"/>
            </a:endParaRPr>
          </a:p>
          <a:p>
            <a:pPr algn="ctr">
              <a:lnSpc>
                <a:spcPct val="150000"/>
              </a:lnSpc>
            </a:pPr>
            <a:r>
              <a:rPr lang="en-US" altLang="zh-CN" sz="2000" b="1">
                <a:ea typeface="黑体" pitchFamily="49" charset="-122"/>
                <a:cs typeface="HY헤드라인M"/>
              </a:rPr>
              <a:t>1:75000</a:t>
            </a:r>
            <a:r>
              <a:rPr lang="zh-CN" altLang="en-US" sz="2000" b="1">
                <a:ea typeface="黑体" pitchFamily="49" charset="-122"/>
                <a:cs typeface="HY헤드라인M"/>
              </a:rPr>
              <a:t>结晶紫</a:t>
            </a:r>
            <a:endParaRPr lang="zh-CN" altLang="en-US" sz="2000" b="1" dirty="0">
              <a:ea typeface="黑体" pitchFamily="49" charset="-122"/>
              <a:cs typeface="HY헤드라인M"/>
            </a:endParaRPr>
          </a:p>
        </p:txBody>
      </p:sp>
      <p:sp>
        <p:nvSpPr>
          <p:cNvPr id="23" name="Text Box 73"/>
          <p:cNvSpPr txBox="1">
            <a:spLocks noChangeArrowheads="1"/>
          </p:cNvSpPr>
          <p:nvPr/>
        </p:nvSpPr>
        <p:spPr bwMode="auto">
          <a:xfrm>
            <a:off x="3624263" y="2617779"/>
            <a:ext cx="2063750" cy="646331"/>
          </a:xfrm>
          <a:prstGeom prst="rect">
            <a:avLst/>
          </a:prstGeom>
          <a:noFill/>
          <a:ln w="9525">
            <a:noFill/>
            <a:miter lim="800000"/>
            <a:headEnd/>
            <a:tailEnd/>
          </a:ln>
        </p:spPr>
        <p:txBody>
          <a:bodyPr>
            <a:spAutoFit/>
          </a:bodyPr>
          <a:lstStyle/>
          <a:p>
            <a:pPr algn="ctr">
              <a:spcBef>
                <a:spcPct val="50000"/>
              </a:spcBef>
            </a:pPr>
            <a:r>
              <a:rPr lang="zh-CN" altLang="en-US" sz="3600" b="1">
                <a:solidFill>
                  <a:srgbClr val="000000"/>
                </a:solidFill>
                <a:ea typeface="黑体" pitchFamily="49" charset="-122"/>
              </a:rPr>
              <a:t>四</a:t>
            </a:r>
            <a:r>
              <a:rPr lang="zh-CN" altLang="en-US" sz="3600" b="1">
                <a:solidFill>
                  <a:srgbClr val="FF0000"/>
                </a:solidFill>
                <a:ea typeface="黑体" pitchFamily="49" charset="-122"/>
              </a:rPr>
              <a:t>抗</a:t>
            </a:r>
            <a:endParaRPr lang="en-US" altLang="ko-KR" sz="3600" b="1">
              <a:solidFill>
                <a:srgbClr val="FF0000"/>
              </a:solidFill>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animBg="1"/>
      <p:bldP spid="11" grpId="0" animBg="1"/>
      <p:bldP spid="12" grpId="0" animBg="1"/>
      <p:bldP spid="15" grpId="0"/>
      <p:bldP spid="16" grpId="0"/>
      <p:bldP spid="17" grpId="0"/>
      <p:bldP spid="18" grpId="0"/>
      <p:bldP spid="19" grpId="0"/>
      <p:bldP spid="20" grpId="0"/>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600" b="1">
                <a:ea typeface="黑体" pitchFamily="49" charset="-122"/>
              </a:rPr>
              <a:t>结核分枝杆菌的抵抗力</a:t>
            </a:r>
            <a:endParaRPr lang="zh-CN" altLang="en-US" sz="3600"/>
          </a:p>
        </p:txBody>
      </p:sp>
      <p:sp>
        <p:nvSpPr>
          <p:cNvPr id="3" name="灯片编号占位符 2"/>
          <p:cNvSpPr>
            <a:spLocks noGrp="1"/>
          </p:cNvSpPr>
          <p:nvPr>
            <p:ph type="sldNum" sz="quarter" idx="12"/>
          </p:nvPr>
        </p:nvSpPr>
        <p:spPr/>
        <p:txBody>
          <a:bodyPr/>
          <a:lstStyle/>
          <a:p>
            <a:fld id="{0C913308-F349-4B6D-A68A-DD1791B4A57B}" type="slidenum">
              <a:rPr lang="zh-CN" altLang="en-US" smtClean="0"/>
              <a:pPr/>
              <a:t>18</a:t>
            </a:fld>
            <a:endParaRPr lang="zh-CN" altLang="en-US"/>
          </a:p>
        </p:txBody>
      </p:sp>
      <p:sp>
        <p:nvSpPr>
          <p:cNvPr id="4" name="AutoShape 16"/>
          <p:cNvSpPr>
            <a:spLocks noChangeArrowheads="1"/>
          </p:cNvSpPr>
          <p:nvPr/>
        </p:nvSpPr>
        <p:spPr bwMode="auto">
          <a:xfrm>
            <a:off x="466726" y="1357304"/>
            <a:ext cx="4105275" cy="1655763"/>
          </a:xfrm>
          <a:prstGeom prst="roundRect">
            <a:avLst>
              <a:gd name="adj" fmla="val 7574"/>
            </a:avLst>
          </a:prstGeom>
          <a:gradFill rotWithShape="1">
            <a:gsLst>
              <a:gs pos="0">
                <a:srgbClr val="FFFFFF"/>
              </a:gs>
              <a:gs pos="100000">
                <a:srgbClr val="336699"/>
              </a:gs>
            </a:gsLst>
            <a:lin ang="2700000" scaled="1"/>
          </a:gradFill>
          <a:ln w="38100">
            <a:solidFill>
              <a:srgbClr val="336699"/>
            </a:solidFill>
            <a:round/>
            <a:headEnd/>
            <a:tailEnd/>
          </a:ln>
        </p:spPr>
        <p:txBody>
          <a:bodyPr wrap="none" anchor="ctr"/>
          <a:lstStyle/>
          <a:p>
            <a:endParaRPr lang="zh-CN" altLang="zh-CN"/>
          </a:p>
        </p:txBody>
      </p:sp>
      <p:sp>
        <p:nvSpPr>
          <p:cNvPr id="5" name="AutoShape 19"/>
          <p:cNvSpPr>
            <a:spLocks noChangeArrowheads="1"/>
          </p:cNvSpPr>
          <p:nvPr/>
        </p:nvSpPr>
        <p:spPr bwMode="auto">
          <a:xfrm>
            <a:off x="4714876" y="3086092"/>
            <a:ext cx="4105275" cy="1655762"/>
          </a:xfrm>
          <a:prstGeom prst="roundRect">
            <a:avLst>
              <a:gd name="adj" fmla="val 7574"/>
            </a:avLst>
          </a:prstGeom>
          <a:gradFill rotWithShape="1">
            <a:gsLst>
              <a:gs pos="0">
                <a:srgbClr val="336699"/>
              </a:gs>
              <a:gs pos="100000">
                <a:srgbClr val="FFFFFF"/>
              </a:gs>
            </a:gsLst>
            <a:lin ang="2700000" scaled="1"/>
          </a:gradFill>
          <a:ln w="38100">
            <a:solidFill>
              <a:srgbClr val="336699"/>
            </a:solidFill>
            <a:round/>
            <a:headEnd/>
            <a:tailEnd/>
          </a:ln>
        </p:spPr>
        <p:txBody>
          <a:bodyPr wrap="none" anchor="ctr"/>
          <a:lstStyle/>
          <a:p>
            <a:endParaRPr lang="zh-CN" altLang="zh-CN"/>
          </a:p>
        </p:txBody>
      </p:sp>
      <p:sp>
        <p:nvSpPr>
          <p:cNvPr id="6" name="AutoShape 22"/>
          <p:cNvSpPr>
            <a:spLocks noChangeArrowheads="1"/>
          </p:cNvSpPr>
          <p:nvPr/>
        </p:nvSpPr>
        <p:spPr bwMode="auto">
          <a:xfrm>
            <a:off x="466726" y="3086092"/>
            <a:ext cx="4105275" cy="1655762"/>
          </a:xfrm>
          <a:prstGeom prst="roundRect">
            <a:avLst>
              <a:gd name="adj" fmla="val 7574"/>
            </a:avLst>
          </a:prstGeom>
          <a:gradFill rotWithShape="1">
            <a:gsLst>
              <a:gs pos="0">
                <a:srgbClr val="FFFFFF"/>
              </a:gs>
              <a:gs pos="100000">
                <a:srgbClr val="0099CC"/>
              </a:gs>
            </a:gsLst>
            <a:lin ang="18900000" scaled="1"/>
          </a:gradFill>
          <a:ln w="38100">
            <a:solidFill>
              <a:srgbClr val="0099CC"/>
            </a:solidFill>
            <a:round/>
            <a:headEnd/>
            <a:tailEnd/>
          </a:ln>
        </p:spPr>
        <p:txBody>
          <a:bodyPr wrap="none" anchor="ctr"/>
          <a:lstStyle/>
          <a:p>
            <a:pPr>
              <a:lnSpc>
                <a:spcPct val="150000"/>
              </a:lnSpc>
            </a:pPr>
            <a:endParaRPr lang="zh-CN" altLang="zh-CN"/>
          </a:p>
        </p:txBody>
      </p:sp>
      <p:sp>
        <p:nvSpPr>
          <p:cNvPr id="7" name="AutoShape 23"/>
          <p:cNvSpPr>
            <a:spLocks noChangeArrowheads="1"/>
          </p:cNvSpPr>
          <p:nvPr/>
        </p:nvSpPr>
        <p:spPr bwMode="auto">
          <a:xfrm>
            <a:off x="4714876" y="1357304"/>
            <a:ext cx="4105275" cy="1655763"/>
          </a:xfrm>
          <a:prstGeom prst="roundRect">
            <a:avLst>
              <a:gd name="adj" fmla="val 7574"/>
            </a:avLst>
          </a:prstGeom>
          <a:gradFill rotWithShape="1">
            <a:gsLst>
              <a:gs pos="0">
                <a:srgbClr val="0099CC"/>
              </a:gs>
              <a:gs pos="100000">
                <a:srgbClr val="FFFFFF"/>
              </a:gs>
            </a:gsLst>
            <a:lin ang="18900000" scaled="1"/>
          </a:gradFill>
          <a:ln w="38100">
            <a:solidFill>
              <a:srgbClr val="0099CC"/>
            </a:solidFill>
            <a:round/>
            <a:headEnd/>
            <a:tailEnd/>
          </a:ln>
        </p:spPr>
        <p:txBody>
          <a:bodyPr wrap="none" anchor="ctr"/>
          <a:lstStyle/>
          <a:p>
            <a:endParaRPr lang="zh-CN" altLang="zh-CN"/>
          </a:p>
        </p:txBody>
      </p:sp>
      <p:sp>
        <p:nvSpPr>
          <p:cNvPr id="8" name="Oval 37"/>
          <p:cNvSpPr>
            <a:spLocks noChangeArrowheads="1"/>
          </p:cNvSpPr>
          <p:nvPr/>
        </p:nvSpPr>
        <p:spPr bwMode="auto">
          <a:xfrm>
            <a:off x="2792413" y="1184267"/>
            <a:ext cx="3679825" cy="3679825"/>
          </a:xfrm>
          <a:prstGeom prst="ellipse">
            <a:avLst/>
          </a:prstGeom>
          <a:solidFill>
            <a:srgbClr val="0099CC"/>
          </a:solidFill>
          <a:ln w="254000" algn="ctr">
            <a:solidFill>
              <a:srgbClr val="0099FF">
                <a:alpha val="20000"/>
              </a:srgbClr>
            </a:solidFill>
            <a:round/>
            <a:headEnd/>
            <a:tailEnd/>
          </a:ln>
        </p:spPr>
        <p:txBody>
          <a:bodyPr wrap="none" anchor="ctr"/>
          <a:lstStyle/>
          <a:p>
            <a:endParaRPr lang="zh-CN" altLang="zh-CN"/>
          </a:p>
        </p:txBody>
      </p:sp>
      <p:sp>
        <p:nvSpPr>
          <p:cNvPr id="9" name="Arc 39"/>
          <p:cNvSpPr>
            <a:spLocks/>
          </p:cNvSpPr>
          <p:nvPr/>
        </p:nvSpPr>
        <p:spPr bwMode="auto">
          <a:xfrm>
            <a:off x="4638676" y="1285867"/>
            <a:ext cx="1743075" cy="1747837"/>
          </a:xfrm>
          <a:custGeom>
            <a:avLst/>
            <a:gdLst>
              <a:gd name="T0" fmla="*/ 0 w 21600"/>
              <a:gd name="T1" fmla="*/ 0 h 21699"/>
              <a:gd name="T2" fmla="*/ 2147483647 w 21600"/>
              <a:gd name="T3" fmla="*/ 2147483647 h 21699"/>
              <a:gd name="T4" fmla="*/ 0 w 21600"/>
              <a:gd name="T5" fmla="*/ 2147483647 h 21699"/>
              <a:gd name="T6" fmla="*/ 0 60000 65536"/>
              <a:gd name="T7" fmla="*/ 0 60000 65536"/>
              <a:gd name="T8" fmla="*/ 0 60000 65536"/>
              <a:gd name="T9" fmla="*/ 0 w 21600"/>
              <a:gd name="T10" fmla="*/ 0 h 21699"/>
              <a:gd name="T11" fmla="*/ 21600 w 21600"/>
              <a:gd name="T12" fmla="*/ 21699 h 21699"/>
            </a:gdLst>
            <a:ahLst/>
            <a:cxnLst>
              <a:cxn ang="T6">
                <a:pos x="T0" y="T1"/>
              </a:cxn>
              <a:cxn ang="T7">
                <a:pos x="T2" y="T3"/>
              </a:cxn>
              <a:cxn ang="T8">
                <a:pos x="T4" y="T5"/>
              </a:cxn>
            </a:cxnLst>
            <a:rect l="T9" t="T10" r="T11" b="T12"/>
            <a:pathLst>
              <a:path w="21600" h="21699" fill="none" extrusionOk="0">
                <a:moveTo>
                  <a:pt x="-1" y="0"/>
                </a:moveTo>
                <a:cubicBezTo>
                  <a:pt x="11929" y="0"/>
                  <a:pt x="21600" y="9670"/>
                  <a:pt x="21600" y="21600"/>
                </a:cubicBezTo>
                <a:cubicBezTo>
                  <a:pt x="21600" y="21632"/>
                  <a:pt x="21599" y="21665"/>
                  <a:pt x="21599" y="21698"/>
                </a:cubicBezTo>
              </a:path>
              <a:path w="21600" h="21699" stroke="0" extrusionOk="0">
                <a:moveTo>
                  <a:pt x="-1" y="0"/>
                </a:moveTo>
                <a:cubicBezTo>
                  <a:pt x="11929" y="0"/>
                  <a:pt x="21600" y="9670"/>
                  <a:pt x="21600" y="21600"/>
                </a:cubicBezTo>
                <a:cubicBezTo>
                  <a:pt x="21600" y="21632"/>
                  <a:pt x="21599" y="21665"/>
                  <a:pt x="21599" y="21698"/>
                </a:cubicBezTo>
                <a:lnTo>
                  <a:pt x="0" y="21600"/>
                </a:lnTo>
                <a:close/>
              </a:path>
            </a:pathLst>
          </a:custGeom>
          <a:gradFill rotWithShape="0">
            <a:gsLst>
              <a:gs pos="0">
                <a:schemeClr val="bg1"/>
              </a:gs>
              <a:gs pos="100000">
                <a:srgbClr val="FF99CC"/>
              </a:gs>
            </a:gsLst>
            <a:lin ang="18900000" scaled="1"/>
          </a:gradFill>
          <a:ln w="9525">
            <a:noFill/>
            <a:round/>
            <a:headEnd/>
            <a:tailEnd/>
          </a:ln>
          <a:effectLst>
            <a:prstShdw prst="shdw17" dist="17961" dir="2700000">
              <a:srgbClr val="995C7A"/>
            </a:prstShdw>
          </a:effectLst>
        </p:spPr>
        <p:txBody>
          <a:bodyPr wrap="none" anchor="ctr"/>
          <a:lstStyle/>
          <a:p>
            <a:endParaRPr lang="zh-CN" altLang="en-US"/>
          </a:p>
        </p:txBody>
      </p:sp>
      <p:sp>
        <p:nvSpPr>
          <p:cNvPr id="10" name="Arc 46"/>
          <p:cNvSpPr>
            <a:spLocks/>
          </p:cNvSpPr>
          <p:nvPr/>
        </p:nvSpPr>
        <p:spPr bwMode="auto">
          <a:xfrm>
            <a:off x="2905126" y="1290629"/>
            <a:ext cx="1743075" cy="1727200"/>
          </a:xfrm>
          <a:custGeom>
            <a:avLst/>
            <a:gdLst>
              <a:gd name="T0" fmla="*/ 0 w 21600"/>
              <a:gd name="T1" fmla="*/ 2147483647 h 21599"/>
              <a:gd name="T2" fmla="*/ 2147483647 w 21600"/>
              <a:gd name="T3" fmla="*/ 0 h 21599"/>
              <a:gd name="T4" fmla="*/ 2147483647 w 21600"/>
              <a:gd name="T5" fmla="*/ 2147483647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59"/>
                  <a:pt x="9531" y="126"/>
                  <a:pt x="21370" y="0"/>
                </a:cubicBezTo>
              </a:path>
              <a:path w="21600" h="21599" stroke="0" extrusionOk="0">
                <a:moveTo>
                  <a:pt x="0" y="21599"/>
                </a:moveTo>
                <a:cubicBezTo>
                  <a:pt x="0" y="9759"/>
                  <a:pt x="9531" y="126"/>
                  <a:pt x="21370" y="0"/>
                </a:cubicBezTo>
                <a:lnTo>
                  <a:pt x="21600" y="21599"/>
                </a:lnTo>
                <a:close/>
              </a:path>
            </a:pathLst>
          </a:custGeom>
          <a:gradFill rotWithShape="0">
            <a:gsLst>
              <a:gs pos="0">
                <a:srgbClr val="9A45C9"/>
              </a:gs>
              <a:gs pos="100000">
                <a:schemeClr val="bg1"/>
              </a:gs>
            </a:gsLst>
            <a:lin ang="2700000" scaled="1"/>
          </a:gradFill>
          <a:ln w="9525">
            <a:noFill/>
            <a:round/>
            <a:headEnd/>
            <a:tailEnd/>
          </a:ln>
          <a:effectLst>
            <a:prstShdw prst="shdw17" dist="17961" dir="2700000">
              <a:srgbClr val="5C2979"/>
            </a:prstShdw>
          </a:effectLst>
        </p:spPr>
        <p:txBody>
          <a:bodyPr wrap="none" anchor="ctr"/>
          <a:lstStyle/>
          <a:p>
            <a:endParaRPr lang="zh-CN" altLang="en-US"/>
          </a:p>
        </p:txBody>
      </p:sp>
      <p:sp>
        <p:nvSpPr>
          <p:cNvPr id="11" name="Arc 47"/>
          <p:cNvSpPr>
            <a:spLocks/>
          </p:cNvSpPr>
          <p:nvPr/>
        </p:nvSpPr>
        <p:spPr bwMode="auto">
          <a:xfrm>
            <a:off x="2901951" y="3025767"/>
            <a:ext cx="1751012" cy="1741487"/>
          </a:xfrm>
          <a:custGeom>
            <a:avLst/>
            <a:gdLst>
              <a:gd name="T0" fmla="*/ 2147483647 w 21707"/>
              <a:gd name="T1" fmla="*/ 2147483647 h 21600"/>
              <a:gd name="T2" fmla="*/ 0 w 21707"/>
              <a:gd name="T3" fmla="*/ 2147483647 h 21600"/>
              <a:gd name="T4" fmla="*/ 2147483647 w 21707"/>
              <a:gd name="T5" fmla="*/ 0 h 21600"/>
              <a:gd name="T6" fmla="*/ 0 60000 65536"/>
              <a:gd name="T7" fmla="*/ 0 60000 65536"/>
              <a:gd name="T8" fmla="*/ 0 60000 65536"/>
              <a:gd name="T9" fmla="*/ 0 w 21707"/>
              <a:gd name="T10" fmla="*/ 0 h 21600"/>
              <a:gd name="T11" fmla="*/ 21707 w 21707"/>
              <a:gd name="T12" fmla="*/ 21600 h 21600"/>
            </a:gdLst>
            <a:ahLst/>
            <a:cxnLst>
              <a:cxn ang="T6">
                <a:pos x="T0" y="T1"/>
              </a:cxn>
              <a:cxn ang="T7">
                <a:pos x="T2" y="T3"/>
              </a:cxn>
              <a:cxn ang="T8">
                <a:pos x="T4" y="T5"/>
              </a:cxn>
            </a:cxnLst>
            <a:rect l="T9" t="T10" r="T11" b="T12"/>
            <a:pathLst>
              <a:path w="21707" h="21600" fill="none" extrusionOk="0">
                <a:moveTo>
                  <a:pt x="21706" y="21599"/>
                </a:moveTo>
                <a:cubicBezTo>
                  <a:pt x="21671" y="21599"/>
                  <a:pt x="21635" y="21599"/>
                  <a:pt x="21600" y="21600"/>
                </a:cubicBezTo>
                <a:cubicBezTo>
                  <a:pt x="9701" y="21600"/>
                  <a:pt x="43" y="11977"/>
                  <a:pt x="0" y="78"/>
                </a:cubicBezTo>
              </a:path>
              <a:path w="21707" h="21600" stroke="0" extrusionOk="0">
                <a:moveTo>
                  <a:pt x="21706" y="21599"/>
                </a:moveTo>
                <a:cubicBezTo>
                  <a:pt x="21671" y="21599"/>
                  <a:pt x="21635" y="21599"/>
                  <a:pt x="21600" y="21600"/>
                </a:cubicBezTo>
                <a:cubicBezTo>
                  <a:pt x="9701" y="21600"/>
                  <a:pt x="43" y="11977"/>
                  <a:pt x="0" y="78"/>
                </a:cubicBezTo>
                <a:lnTo>
                  <a:pt x="21600" y="0"/>
                </a:lnTo>
                <a:close/>
              </a:path>
            </a:pathLst>
          </a:custGeom>
          <a:gradFill rotWithShape="0">
            <a:gsLst>
              <a:gs pos="0">
                <a:srgbClr val="FF99CC"/>
              </a:gs>
              <a:gs pos="100000">
                <a:schemeClr val="bg1"/>
              </a:gs>
            </a:gsLst>
            <a:lin ang="18900000" scaled="1"/>
          </a:gradFill>
          <a:ln w="9525">
            <a:noFill/>
            <a:round/>
            <a:headEnd/>
            <a:tailEnd/>
          </a:ln>
          <a:effectLst>
            <a:prstShdw prst="shdw17" dist="17961" dir="2700000">
              <a:srgbClr val="995C7A"/>
            </a:prstShdw>
          </a:effectLst>
        </p:spPr>
        <p:txBody>
          <a:bodyPr wrap="none" anchor="ctr"/>
          <a:lstStyle/>
          <a:p>
            <a:endParaRPr lang="zh-CN" altLang="en-US"/>
          </a:p>
        </p:txBody>
      </p:sp>
      <p:sp>
        <p:nvSpPr>
          <p:cNvPr id="12" name="Arc 48"/>
          <p:cNvSpPr>
            <a:spLocks/>
          </p:cNvSpPr>
          <p:nvPr/>
        </p:nvSpPr>
        <p:spPr bwMode="auto">
          <a:xfrm>
            <a:off x="4651376" y="3025767"/>
            <a:ext cx="1730375" cy="1741487"/>
          </a:xfrm>
          <a:custGeom>
            <a:avLst/>
            <a:gdLst>
              <a:gd name="T0" fmla="*/ 2147483647 w 21599"/>
              <a:gd name="T1" fmla="*/ 2147483647 h 21599"/>
              <a:gd name="T2" fmla="*/ 2147483647 w 21599"/>
              <a:gd name="T3" fmla="*/ 2147483647 h 21599"/>
              <a:gd name="T4" fmla="*/ 0 w 21599"/>
              <a:gd name="T5" fmla="*/ 0 h 21599"/>
              <a:gd name="T6" fmla="*/ 0 60000 65536"/>
              <a:gd name="T7" fmla="*/ 0 60000 65536"/>
              <a:gd name="T8" fmla="*/ 0 60000 65536"/>
              <a:gd name="T9" fmla="*/ 0 w 21599"/>
              <a:gd name="T10" fmla="*/ 0 h 21599"/>
              <a:gd name="T11" fmla="*/ 21599 w 21599"/>
              <a:gd name="T12" fmla="*/ 21599 h 21599"/>
            </a:gdLst>
            <a:ahLst/>
            <a:cxnLst>
              <a:cxn ang="T6">
                <a:pos x="T0" y="T1"/>
              </a:cxn>
              <a:cxn ang="T7">
                <a:pos x="T2" y="T3"/>
              </a:cxn>
              <a:cxn ang="T8">
                <a:pos x="T4" y="T5"/>
              </a:cxn>
            </a:cxnLst>
            <a:rect l="T9" t="T10" r="T11" b="T12"/>
            <a:pathLst>
              <a:path w="21599" h="21599" fill="none" extrusionOk="0">
                <a:moveTo>
                  <a:pt x="21598" y="215"/>
                </a:moveTo>
                <a:cubicBezTo>
                  <a:pt x="21481" y="11980"/>
                  <a:pt x="11969" y="21487"/>
                  <a:pt x="205" y="21599"/>
                </a:cubicBezTo>
              </a:path>
              <a:path w="21599" h="21599" stroke="0" extrusionOk="0">
                <a:moveTo>
                  <a:pt x="21598" y="215"/>
                </a:moveTo>
                <a:cubicBezTo>
                  <a:pt x="21481" y="11980"/>
                  <a:pt x="11969" y="21487"/>
                  <a:pt x="205" y="21599"/>
                </a:cubicBezTo>
                <a:lnTo>
                  <a:pt x="0" y="0"/>
                </a:lnTo>
                <a:close/>
              </a:path>
            </a:pathLst>
          </a:custGeom>
          <a:gradFill rotWithShape="0">
            <a:gsLst>
              <a:gs pos="0">
                <a:schemeClr val="bg1"/>
              </a:gs>
              <a:gs pos="100000">
                <a:srgbClr val="B850F2"/>
              </a:gs>
            </a:gsLst>
            <a:lin ang="2700000" scaled="1"/>
          </a:gradFill>
          <a:ln w="9525">
            <a:noFill/>
            <a:round/>
            <a:headEnd/>
            <a:tailEnd/>
          </a:ln>
          <a:effectLst>
            <a:prstShdw prst="shdw17" dist="17961" dir="2700000">
              <a:srgbClr val="6E3091"/>
            </a:prstShdw>
          </a:effectLst>
        </p:spPr>
        <p:txBody>
          <a:bodyPr wrap="none" anchor="ctr"/>
          <a:lstStyle/>
          <a:p>
            <a:endParaRPr lang="zh-CN" altLang="en-US"/>
          </a:p>
        </p:txBody>
      </p:sp>
      <p:sp>
        <p:nvSpPr>
          <p:cNvPr id="13" name="Oval 50"/>
          <p:cNvSpPr>
            <a:spLocks noChangeArrowheads="1"/>
          </p:cNvSpPr>
          <p:nvPr/>
        </p:nvSpPr>
        <p:spPr bwMode="auto">
          <a:xfrm>
            <a:off x="2998788" y="1395404"/>
            <a:ext cx="3286125" cy="3279775"/>
          </a:xfrm>
          <a:prstGeom prst="ellipse">
            <a:avLst/>
          </a:prstGeom>
          <a:solidFill>
            <a:srgbClr val="99CCFF">
              <a:alpha val="50195"/>
            </a:srgbClr>
          </a:solidFill>
          <a:ln w="9525">
            <a:noFill/>
            <a:round/>
            <a:headEnd/>
            <a:tailEnd/>
          </a:ln>
        </p:spPr>
        <p:txBody>
          <a:bodyPr wrap="none" anchor="ctr"/>
          <a:lstStyle/>
          <a:p>
            <a:endParaRPr lang="zh-CN" altLang="zh-CN"/>
          </a:p>
        </p:txBody>
      </p:sp>
      <p:pic>
        <p:nvPicPr>
          <p:cNvPr id="14" name="Picture 52" descr="circle"/>
          <p:cNvPicPr>
            <a:picLocks noChangeAspect="1" noChangeArrowheads="1"/>
          </p:cNvPicPr>
          <p:nvPr/>
        </p:nvPicPr>
        <p:blipFill>
          <a:blip r:embed="rId2"/>
          <a:srcRect/>
          <a:stretch>
            <a:fillRect/>
          </a:stretch>
        </p:blipFill>
        <p:spPr bwMode="auto">
          <a:xfrm>
            <a:off x="3230563" y="1725604"/>
            <a:ext cx="2809875" cy="2616200"/>
          </a:xfrm>
          <a:prstGeom prst="rect">
            <a:avLst/>
          </a:prstGeom>
          <a:noFill/>
          <a:ln w="9525">
            <a:noFill/>
            <a:miter lim="800000"/>
            <a:headEnd/>
            <a:tailEnd/>
          </a:ln>
        </p:spPr>
      </p:pic>
      <p:sp>
        <p:nvSpPr>
          <p:cNvPr id="15" name="Rectangle 65"/>
          <p:cNvSpPr>
            <a:spLocks noChangeArrowheads="1"/>
          </p:cNvSpPr>
          <p:nvPr/>
        </p:nvSpPr>
        <p:spPr bwMode="auto">
          <a:xfrm rot="18708112">
            <a:off x="2931320" y="1967698"/>
            <a:ext cx="1497012" cy="374650"/>
          </a:xfrm>
          <a:prstGeom prst="rect">
            <a:avLst/>
          </a:prstGeom>
          <a:noFill/>
          <a:ln w="9525">
            <a:noFill/>
            <a:miter lim="800000"/>
            <a:headEnd/>
            <a:tailEnd/>
          </a:ln>
        </p:spPr>
        <p:txBody>
          <a:bodyPr anchor="ctr"/>
          <a:lstStyle/>
          <a:p>
            <a:pPr algn="ctr"/>
            <a:r>
              <a:rPr lang="zh-CN" altLang="en-US" sz="2800" b="1">
                <a:solidFill>
                  <a:srgbClr val="000000"/>
                </a:solidFill>
                <a:ea typeface="黑体" pitchFamily="49" charset="-122"/>
              </a:rPr>
              <a:t>怕湿热</a:t>
            </a:r>
            <a:endParaRPr lang="ko-KR" altLang="en-US" sz="2800" b="1">
              <a:solidFill>
                <a:srgbClr val="000000"/>
              </a:solidFill>
              <a:ea typeface="黑体" pitchFamily="49" charset="-122"/>
            </a:endParaRPr>
          </a:p>
        </p:txBody>
      </p:sp>
      <p:sp>
        <p:nvSpPr>
          <p:cNvPr id="16" name="Rectangle 66"/>
          <p:cNvSpPr>
            <a:spLocks noChangeArrowheads="1"/>
          </p:cNvSpPr>
          <p:nvPr/>
        </p:nvSpPr>
        <p:spPr bwMode="auto">
          <a:xfrm rot="2358479">
            <a:off x="4659459" y="1841657"/>
            <a:ext cx="1693545" cy="374650"/>
          </a:xfrm>
          <a:prstGeom prst="rect">
            <a:avLst/>
          </a:prstGeom>
          <a:noFill/>
          <a:ln w="9525">
            <a:noFill/>
            <a:miter lim="800000"/>
            <a:headEnd/>
            <a:tailEnd/>
          </a:ln>
        </p:spPr>
        <p:txBody>
          <a:bodyPr anchor="ctr"/>
          <a:lstStyle/>
          <a:p>
            <a:pPr algn="ctr"/>
            <a:r>
              <a:rPr lang="zh-CN" altLang="en-US" sz="2800" b="1">
                <a:solidFill>
                  <a:srgbClr val="000000"/>
                </a:solidFill>
                <a:ea typeface="黑体" pitchFamily="49" charset="-122"/>
              </a:rPr>
              <a:t>怕紫外线</a:t>
            </a:r>
            <a:endParaRPr lang="ko-KR" altLang="en-US" sz="2800" b="1">
              <a:solidFill>
                <a:srgbClr val="000000"/>
              </a:solidFill>
              <a:ea typeface="黑体" pitchFamily="49" charset="-122"/>
            </a:endParaRPr>
          </a:p>
        </p:txBody>
      </p:sp>
      <p:sp>
        <p:nvSpPr>
          <p:cNvPr id="17" name="Rectangle 67"/>
          <p:cNvSpPr>
            <a:spLocks noChangeArrowheads="1"/>
          </p:cNvSpPr>
          <p:nvPr/>
        </p:nvSpPr>
        <p:spPr bwMode="auto">
          <a:xfrm rot="2508112">
            <a:off x="2974976" y="3808404"/>
            <a:ext cx="1500187" cy="374650"/>
          </a:xfrm>
          <a:prstGeom prst="rect">
            <a:avLst/>
          </a:prstGeom>
          <a:noFill/>
          <a:ln w="9525">
            <a:noFill/>
            <a:miter lim="800000"/>
            <a:headEnd/>
            <a:tailEnd/>
          </a:ln>
        </p:spPr>
        <p:txBody>
          <a:bodyPr anchor="ctr"/>
          <a:lstStyle/>
          <a:p>
            <a:pPr algn="ctr"/>
            <a:r>
              <a:rPr lang="zh-CN" altLang="en-US" sz="2800" b="1">
                <a:solidFill>
                  <a:srgbClr val="000000"/>
                </a:solidFill>
                <a:ea typeface="黑体" pitchFamily="49" charset="-122"/>
              </a:rPr>
              <a:t>怕酒精</a:t>
            </a:r>
            <a:endParaRPr lang="ko-KR" altLang="en-US" sz="2800" b="1">
              <a:solidFill>
                <a:srgbClr val="000000"/>
              </a:solidFill>
              <a:ea typeface="黑体" pitchFamily="49" charset="-122"/>
            </a:endParaRPr>
          </a:p>
        </p:txBody>
      </p:sp>
      <p:sp>
        <p:nvSpPr>
          <p:cNvPr id="18" name="Rectangle 68"/>
          <p:cNvSpPr>
            <a:spLocks noChangeArrowheads="1"/>
          </p:cNvSpPr>
          <p:nvPr/>
        </p:nvSpPr>
        <p:spPr bwMode="auto">
          <a:xfrm rot="19017918">
            <a:off x="4823772" y="3720748"/>
            <a:ext cx="1729162" cy="373063"/>
          </a:xfrm>
          <a:prstGeom prst="rect">
            <a:avLst/>
          </a:prstGeom>
          <a:noFill/>
          <a:ln w="9525">
            <a:noFill/>
            <a:miter lim="800000"/>
            <a:headEnd/>
            <a:tailEnd/>
          </a:ln>
        </p:spPr>
        <p:txBody>
          <a:bodyPr anchor="ctr"/>
          <a:lstStyle/>
          <a:p>
            <a:pPr algn="ctr"/>
            <a:r>
              <a:rPr lang="zh-CN" altLang="en-US" sz="2800" b="1">
                <a:solidFill>
                  <a:srgbClr val="000000"/>
                </a:solidFill>
                <a:ea typeface="黑体" pitchFamily="49" charset="-122"/>
              </a:rPr>
              <a:t>怕抗结核药物</a:t>
            </a:r>
            <a:endParaRPr lang="ko-KR" altLang="en-US" sz="2800" b="1">
              <a:solidFill>
                <a:srgbClr val="000000"/>
              </a:solidFill>
              <a:ea typeface="黑体" pitchFamily="49" charset="-122"/>
            </a:endParaRPr>
          </a:p>
        </p:txBody>
      </p:sp>
      <p:sp>
        <p:nvSpPr>
          <p:cNvPr id="19" name="Rectangle 69"/>
          <p:cNvSpPr>
            <a:spLocks noChangeArrowheads="1"/>
          </p:cNvSpPr>
          <p:nvPr/>
        </p:nvSpPr>
        <p:spPr bwMode="auto">
          <a:xfrm>
            <a:off x="571472" y="1428742"/>
            <a:ext cx="2533638" cy="406399"/>
          </a:xfrm>
          <a:prstGeom prst="rect">
            <a:avLst/>
          </a:prstGeom>
          <a:noFill/>
          <a:ln w="9525" algn="ctr">
            <a:noFill/>
            <a:miter lim="800000"/>
            <a:headEnd/>
            <a:tailEnd/>
          </a:ln>
        </p:spPr>
        <p:txBody>
          <a:bodyPr anchor="ctr"/>
          <a:lstStyle/>
          <a:p>
            <a:pPr algn="ctr">
              <a:lnSpc>
                <a:spcPct val="150000"/>
              </a:lnSpc>
            </a:pPr>
            <a:r>
              <a:rPr lang="zh-CN" altLang="en-US" sz="2000" b="1">
                <a:ea typeface="HY헤드라인M"/>
                <a:cs typeface="HY헤드라인M"/>
              </a:rPr>
              <a:t>巴氏消毒法</a:t>
            </a:r>
            <a:endParaRPr lang="ko-KR" altLang="en-US" sz="2000" b="1">
              <a:ea typeface="HY헤드라인M"/>
              <a:cs typeface="HY헤드라인M"/>
            </a:endParaRPr>
          </a:p>
        </p:txBody>
      </p:sp>
      <p:sp>
        <p:nvSpPr>
          <p:cNvPr id="20" name="Rectangle 70"/>
          <p:cNvSpPr>
            <a:spLocks noChangeArrowheads="1"/>
          </p:cNvSpPr>
          <p:nvPr/>
        </p:nvSpPr>
        <p:spPr bwMode="auto">
          <a:xfrm>
            <a:off x="6429388" y="1857370"/>
            <a:ext cx="2376488" cy="620712"/>
          </a:xfrm>
          <a:prstGeom prst="rect">
            <a:avLst/>
          </a:prstGeom>
          <a:noFill/>
          <a:ln w="9525" algn="ctr">
            <a:noFill/>
            <a:miter lim="800000"/>
            <a:headEnd/>
            <a:tailEnd/>
          </a:ln>
        </p:spPr>
        <p:txBody>
          <a:bodyPr anchor="ctr"/>
          <a:lstStyle/>
          <a:p>
            <a:pPr>
              <a:lnSpc>
                <a:spcPct val="150000"/>
              </a:lnSpc>
            </a:pPr>
            <a:r>
              <a:rPr lang="zh-CN" altLang="en-US" sz="2000" b="1">
                <a:ea typeface="黑体" pitchFamily="49" charset="-122"/>
              </a:rPr>
              <a:t>作用于细菌</a:t>
            </a:r>
            <a:r>
              <a:rPr lang="en-US" altLang="zh-CN" sz="2000" b="1">
                <a:ea typeface="黑体" pitchFamily="49" charset="-122"/>
              </a:rPr>
              <a:t>DNA</a:t>
            </a:r>
          </a:p>
          <a:p>
            <a:pPr>
              <a:lnSpc>
                <a:spcPct val="150000"/>
              </a:lnSpc>
            </a:pPr>
            <a:r>
              <a:rPr lang="zh-CN" altLang="en-US" sz="2000" b="1">
                <a:ea typeface="黑体" pitchFamily="49" charset="-122"/>
              </a:rPr>
              <a:t>日光照射</a:t>
            </a:r>
            <a:r>
              <a:rPr lang="en-US" altLang="zh-CN" sz="2000" b="1">
                <a:ea typeface="黑体" pitchFamily="49" charset="-122"/>
              </a:rPr>
              <a:t>2-7</a:t>
            </a:r>
            <a:r>
              <a:rPr lang="zh-CN" altLang="en-US" sz="2000" b="1">
                <a:ea typeface="黑体" pitchFamily="49" charset="-122"/>
              </a:rPr>
              <a:t>小时</a:t>
            </a:r>
          </a:p>
        </p:txBody>
      </p:sp>
      <p:sp>
        <p:nvSpPr>
          <p:cNvPr id="22" name="Rectangle 72"/>
          <p:cNvSpPr>
            <a:spLocks noChangeArrowheads="1"/>
          </p:cNvSpPr>
          <p:nvPr/>
        </p:nvSpPr>
        <p:spPr bwMode="auto">
          <a:xfrm>
            <a:off x="642910" y="3643320"/>
            <a:ext cx="2376487" cy="576262"/>
          </a:xfrm>
          <a:prstGeom prst="rect">
            <a:avLst/>
          </a:prstGeom>
          <a:noFill/>
          <a:ln w="9525" algn="ctr">
            <a:noFill/>
            <a:miter lim="800000"/>
            <a:headEnd/>
            <a:tailEnd/>
          </a:ln>
        </p:spPr>
        <p:txBody>
          <a:bodyPr anchor="ctr"/>
          <a:lstStyle/>
          <a:p>
            <a:r>
              <a:rPr lang="en-US" altLang="zh-CN" sz="2000" b="1">
                <a:ea typeface="黑体" pitchFamily="49" charset="-122"/>
              </a:rPr>
              <a:t>75%</a:t>
            </a:r>
            <a:r>
              <a:rPr lang="zh-CN" altLang="en-US" sz="2000" b="1">
                <a:ea typeface="黑体" pitchFamily="49" charset="-122"/>
              </a:rPr>
              <a:t>乙醇数分钟</a:t>
            </a:r>
          </a:p>
        </p:txBody>
      </p:sp>
      <p:sp>
        <p:nvSpPr>
          <p:cNvPr id="23" name="Text Box 73"/>
          <p:cNvSpPr txBox="1">
            <a:spLocks noChangeArrowheads="1"/>
          </p:cNvSpPr>
          <p:nvPr/>
        </p:nvSpPr>
        <p:spPr bwMode="auto">
          <a:xfrm>
            <a:off x="3624263" y="2617779"/>
            <a:ext cx="2063750" cy="646331"/>
          </a:xfrm>
          <a:prstGeom prst="rect">
            <a:avLst/>
          </a:prstGeom>
          <a:noFill/>
          <a:ln w="9525">
            <a:noFill/>
            <a:miter lim="800000"/>
            <a:headEnd/>
            <a:tailEnd/>
          </a:ln>
        </p:spPr>
        <p:txBody>
          <a:bodyPr>
            <a:spAutoFit/>
          </a:bodyPr>
          <a:lstStyle/>
          <a:p>
            <a:pPr algn="ctr">
              <a:spcBef>
                <a:spcPct val="50000"/>
              </a:spcBef>
            </a:pPr>
            <a:r>
              <a:rPr lang="zh-CN" altLang="en-US" sz="3600" b="1">
                <a:solidFill>
                  <a:srgbClr val="000000"/>
                </a:solidFill>
                <a:ea typeface="黑体" pitchFamily="49" charset="-122"/>
              </a:rPr>
              <a:t>四</a:t>
            </a:r>
            <a:r>
              <a:rPr lang="zh-CN" altLang="en-US" sz="3600" b="1">
                <a:solidFill>
                  <a:srgbClr val="FF0000"/>
                </a:solidFill>
                <a:ea typeface="黑体" pitchFamily="49" charset="-122"/>
              </a:rPr>
              <a:t>怕</a:t>
            </a:r>
            <a:endParaRPr lang="en-US" altLang="ko-KR" sz="3600" b="1">
              <a:solidFill>
                <a:srgbClr val="FF0000"/>
              </a:solidFill>
              <a:ea typeface="黑体" pitchFamily="49" charset="-122"/>
            </a:endParaRPr>
          </a:p>
        </p:txBody>
      </p:sp>
      <p:pic>
        <p:nvPicPr>
          <p:cNvPr id="24" name="图片 23" descr="2014121210134579316.jpg"/>
          <p:cNvPicPr>
            <a:picLocks noChangeAspect="1"/>
          </p:cNvPicPr>
          <p:nvPr/>
        </p:nvPicPr>
        <p:blipFill>
          <a:blip r:embed="rId3" cstate="print"/>
          <a:srcRect t="4755" r="15312"/>
          <a:stretch>
            <a:fillRect/>
          </a:stretch>
        </p:blipFill>
        <p:spPr>
          <a:xfrm>
            <a:off x="1142976" y="1928808"/>
            <a:ext cx="1214446" cy="942428"/>
          </a:xfrm>
          <a:prstGeom prst="rect">
            <a:avLst/>
          </a:prstGeom>
        </p:spPr>
      </p:pic>
      <p:sp>
        <p:nvSpPr>
          <p:cNvPr id="25" name="TextBox 24"/>
          <p:cNvSpPr txBox="1"/>
          <p:nvPr/>
        </p:nvSpPr>
        <p:spPr>
          <a:xfrm>
            <a:off x="6357950" y="3357568"/>
            <a:ext cx="2357454" cy="962956"/>
          </a:xfrm>
          <a:prstGeom prst="rect">
            <a:avLst/>
          </a:prstGeom>
          <a:noFill/>
        </p:spPr>
        <p:txBody>
          <a:bodyPr wrap="square" rtlCol="0">
            <a:spAutoFit/>
          </a:bodyPr>
          <a:lstStyle/>
          <a:p>
            <a:pPr algn="ctr">
              <a:lnSpc>
                <a:spcPct val="150000"/>
              </a:lnSpc>
            </a:pPr>
            <a:r>
              <a:rPr lang="zh-CN" altLang="en-US" sz="2000" b="1">
                <a:ea typeface="黑体" pitchFamily="49" charset="-122"/>
              </a:rPr>
              <a:t>一线、二线、三线抗结核药物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animBg="1"/>
      <p:bldP spid="11" grpId="0" animBg="1"/>
      <p:bldP spid="12" grpId="0" animBg="1"/>
      <p:bldP spid="15" grpId="0"/>
      <p:bldP spid="16" grpId="0"/>
      <p:bldP spid="17" grpId="0"/>
      <p:bldP spid="18" grpId="0"/>
      <p:bldP spid="19" grpId="0"/>
      <p:bldP spid="20" grpId="0"/>
      <p:bldP spid="22"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a:xfrm>
            <a:off x="428596" y="267875"/>
            <a:ext cx="8229600" cy="857250"/>
          </a:xfrm>
        </p:spPr>
        <p:txBody>
          <a:bodyPr>
            <a:normAutofit/>
          </a:bodyPr>
          <a:lstStyle/>
          <a:p>
            <a:r>
              <a:rPr lang="zh-CN" altLang="en-US" sz="3600" b="1">
                <a:latin typeface="+mn-lt"/>
                <a:ea typeface="黑体" pitchFamily="49" charset="-122"/>
              </a:rPr>
              <a:t>结核分枝杆菌的变异性</a:t>
            </a:r>
          </a:p>
        </p:txBody>
      </p:sp>
      <p:sp>
        <p:nvSpPr>
          <p:cNvPr id="11" name="AutoShape 8"/>
          <p:cNvSpPr>
            <a:spLocks noChangeArrowheads="1"/>
          </p:cNvSpPr>
          <p:nvPr/>
        </p:nvSpPr>
        <p:spPr bwMode="auto">
          <a:xfrm>
            <a:off x="107950" y="4152902"/>
            <a:ext cx="3455988" cy="701279"/>
          </a:xfrm>
          <a:prstGeom prst="cube">
            <a:avLst>
              <a:gd name="adj" fmla="val 83676"/>
            </a:avLst>
          </a:prstGeom>
          <a:gradFill rotWithShape="1">
            <a:gsLst>
              <a:gs pos="0">
                <a:srgbClr val="99CCFF"/>
              </a:gs>
              <a:gs pos="100000">
                <a:srgbClr val="6699FF"/>
              </a:gs>
            </a:gsLst>
            <a:lin ang="2700000" scaled="1"/>
          </a:gradFill>
          <a:ln w="9525">
            <a:noFill/>
            <a:miter lim="800000"/>
            <a:headEnd/>
            <a:tailEnd/>
          </a:ln>
          <a:effectLst>
            <a:outerShdw dist="35921" dir="2700000" algn="ctr" rotWithShape="0">
              <a:schemeClr val="tx1"/>
            </a:outerShdw>
          </a:effectLst>
        </p:spPr>
        <p:txBody>
          <a:bodyPr wrap="none" anchor="ctr"/>
          <a:lstStyle/>
          <a:p>
            <a:pPr>
              <a:defRPr/>
            </a:pPr>
            <a:endParaRPr lang="zh-CN" altLang="en-US"/>
          </a:p>
        </p:txBody>
      </p:sp>
      <p:sp>
        <p:nvSpPr>
          <p:cNvPr id="12" name="AutoShape 53"/>
          <p:cNvSpPr>
            <a:spLocks noChangeArrowheads="1"/>
          </p:cNvSpPr>
          <p:nvPr/>
        </p:nvSpPr>
        <p:spPr bwMode="auto">
          <a:xfrm>
            <a:off x="490538" y="2562225"/>
            <a:ext cx="2330450" cy="1999060"/>
          </a:xfrm>
          <a:prstGeom prst="roundRect">
            <a:avLst>
              <a:gd name="adj" fmla="val 4495"/>
            </a:avLst>
          </a:prstGeom>
          <a:solidFill>
            <a:srgbClr val="DDDDDD"/>
          </a:solidFill>
          <a:ln w="38100">
            <a:solidFill>
              <a:srgbClr val="808080"/>
            </a:solidFill>
            <a:round/>
            <a:headEnd/>
            <a:tailEnd/>
          </a:ln>
        </p:spPr>
        <p:txBody>
          <a:bodyPr wrap="none" anchor="ctr"/>
          <a:lstStyle/>
          <a:p>
            <a:endParaRPr lang="zh-CN" altLang="zh-CN"/>
          </a:p>
        </p:txBody>
      </p:sp>
      <p:sp>
        <p:nvSpPr>
          <p:cNvPr id="13" name="AutoShape 68"/>
          <p:cNvSpPr>
            <a:spLocks noChangeArrowheads="1"/>
          </p:cNvSpPr>
          <p:nvPr/>
        </p:nvSpPr>
        <p:spPr bwMode="auto">
          <a:xfrm>
            <a:off x="455618" y="2293146"/>
            <a:ext cx="2687627" cy="432197"/>
          </a:xfrm>
          <a:prstGeom prst="roundRect">
            <a:avLst>
              <a:gd name="adj" fmla="val 50000"/>
            </a:avLst>
          </a:prstGeom>
          <a:gradFill rotWithShape="1">
            <a:gsLst>
              <a:gs pos="0">
                <a:srgbClr val="808080"/>
              </a:gs>
              <a:gs pos="50000">
                <a:schemeClr val="bg1"/>
              </a:gs>
              <a:gs pos="100000">
                <a:srgbClr val="808080"/>
              </a:gs>
            </a:gsLst>
            <a:lin ang="2700000" scaled="1"/>
          </a:gradFill>
          <a:ln w="19050">
            <a:solidFill>
              <a:schemeClr val="bg1"/>
            </a:solidFill>
            <a:round/>
            <a:headEnd/>
            <a:tailEnd/>
          </a:ln>
          <a:effectLst/>
        </p:spPr>
        <p:txBody>
          <a:bodyPr wrap="none" anchor="ctr"/>
          <a:lstStyle/>
          <a:p>
            <a:pPr>
              <a:defRPr/>
            </a:pPr>
            <a:endParaRPr lang="zh-CN" altLang="en-US"/>
          </a:p>
        </p:txBody>
      </p:sp>
      <p:sp>
        <p:nvSpPr>
          <p:cNvPr id="14" name="Oval 69"/>
          <p:cNvSpPr>
            <a:spLocks noChangeArrowheads="1"/>
          </p:cNvSpPr>
          <p:nvPr/>
        </p:nvSpPr>
        <p:spPr bwMode="auto">
          <a:xfrm>
            <a:off x="312743" y="2139555"/>
            <a:ext cx="873125" cy="654844"/>
          </a:xfrm>
          <a:prstGeom prst="ellipse">
            <a:avLst/>
          </a:prstGeom>
          <a:solidFill>
            <a:schemeClr val="accent1"/>
          </a:solidFill>
          <a:ln w="9525">
            <a:solidFill>
              <a:schemeClr val="bg1"/>
            </a:solidFill>
            <a:round/>
            <a:headEnd/>
            <a:tailEnd/>
          </a:ln>
        </p:spPr>
        <p:txBody>
          <a:bodyPr wrap="none" anchor="ctr"/>
          <a:lstStyle/>
          <a:p>
            <a:endParaRPr lang="zh-CN" altLang="zh-CN"/>
          </a:p>
        </p:txBody>
      </p:sp>
      <p:sp>
        <p:nvSpPr>
          <p:cNvPr id="15" name="Oval 70"/>
          <p:cNvSpPr>
            <a:spLocks noChangeArrowheads="1"/>
          </p:cNvSpPr>
          <p:nvPr/>
        </p:nvSpPr>
        <p:spPr bwMode="auto">
          <a:xfrm>
            <a:off x="387355" y="2191941"/>
            <a:ext cx="720725" cy="540544"/>
          </a:xfrm>
          <a:prstGeom prst="ellipse">
            <a:avLst/>
          </a:prstGeom>
          <a:gradFill rotWithShape="1">
            <a:gsLst>
              <a:gs pos="0">
                <a:schemeClr val="accent1"/>
              </a:gs>
              <a:gs pos="100000">
                <a:srgbClr val="6699FF"/>
              </a:gs>
            </a:gsLst>
            <a:path path="shape">
              <a:fillToRect l="50000" t="50000" r="50000" b="50000"/>
            </a:path>
          </a:gradFill>
          <a:ln w="76200">
            <a:solidFill>
              <a:schemeClr val="bg1"/>
            </a:solidFill>
            <a:round/>
            <a:headEnd/>
            <a:tailEnd/>
          </a:ln>
        </p:spPr>
        <p:txBody>
          <a:bodyPr wrap="none" anchor="ctr"/>
          <a:lstStyle/>
          <a:p>
            <a:endParaRPr lang="zh-CN" altLang="zh-CN"/>
          </a:p>
        </p:txBody>
      </p:sp>
      <p:sp>
        <p:nvSpPr>
          <p:cNvPr id="16" name="AutoShape 71"/>
          <p:cNvSpPr>
            <a:spLocks noChangeArrowheads="1"/>
          </p:cNvSpPr>
          <p:nvPr/>
        </p:nvSpPr>
        <p:spPr bwMode="auto">
          <a:xfrm>
            <a:off x="2876550" y="3774283"/>
            <a:ext cx="3455988" cy="701279"/>
          </a:xfrm>
          <a:prstGeom prst="cube">
            <a:avLst>
              <a:gd name="adj" fmla="val 83676"/>
            </a:avLst>
          </a:prstGeom>
          <a:gradFill rotWithShape="1">
            <a:gsLst>
              <a:gs pos="0">
                <a:srgbClr val="99CCFF"/>
              </a:gs>
              <a:gs pos="100000">
                <a:srgbClr val="6699FF"/>
              </a:gs>
            </a:gsLst>
            <a:lin ang="2700000" scaled="1"/>
          </a:gradFill>
          <a:ln w="9525">
            <a:noFill/>
            <a:miter lim="800000"/>
            <a:headEnd/>
            <a:tailEnd/>
          </a:ln>
          <a:effectLst>
            <a:outerShdw dist="35921" dir="2700000" algn="ctr" rotWithShape="0">
              <a:schemeClr val="tx1"/>
            </a:outerShdw>
          </a:effectLst>
        </p:spPr>
        <p:txBody>
          <a:bodyPr wrap="none" anchor="ctr"/>
          <a:lstStyle/>
          <a:p>
            <a:pPr>
              <a:defRPr/>
            </a:pPr>
            <a:endParaRPr lang="zh-CN" altLang="en-US"/>
          </a:p>
        </p:txBody>
      </p:sp>
      <p:sp>
        <p:nvSpPr>
          <p:cNvPr id="17" name="AutoShape 72"/>
          <p:cNvSpPr>
            <a:spLocks noChangeArrowheads="1"/>
          </p:cNvSpPr>
          <p:nvPr/>
        </p:nvSpPr>
        <p:spPr bwMode="auto">
          <a:xfrm>
            <a:off x="5580068" y="3396855"/>
            <a:ext cx="3455987" cy="701278"/>
          </a:xfrm>
          <a:prstGeom prst="cube">
            <a:avLst>
              <a:gd name="adj" fmla="val 83676"/>
            </a:avLst>
          </a:prstGeom>
          <a:gradFill rotWithShape="1">
            <a:gsLst>
              <a:gs pos="0">
                <a:srgbClr val="99CCFF"/>
              </a:gs>
              <a:gs pos="100000">
                <a:srgbClr val="6699FF"/>
              </a:gs>
            </a:gsLst>
            <a:lin ang="2700000" scaled="1"/>
          </a:gradFill>
          <a:ln w="9525">
            <a:noFill/>
            <a:miter lim="800000"/>
            <a:headEnd/>
            <a:tailEnd/>
          </a:ln>
          <a:effectLst>
            <a:outerShdw dist="35921" dir="2700000" algn="ctr" rotWithShape="0">
              <a:schemeClr val="tx1"/>
            </a:outerShdw>
          </a:effectLst>
        </p:spPr>
        <p:txBody>
          <a:bodyPr wrap="none" anchor="ctr"/>
          <a:lstStyle/>
          <a:p>
            <a:pPr>
              <a:defRPr/>
            </a:pPr>
            <a:endParaRPr lang="zh-CN" altLang="en-US"/>
          </a:p>
        </p:txBody>
      </p:sp>
      <p:sp>
        <p:nvSpPr>
          <p:cNvPr id="18" name="AutoShape 73"/>
          <p:cNvSpPr>
            <a:spLocks noChangeArrowheads="1"/>
          </p:cNvSpPr>
          <p:nvPr/>
        </p:nvSpPr>
        <p:spPr bwMode="auto">
          <a:xfrm>
            <a:off x="3316288" y="2193132"/>
            <a:ext cx="2330450" cy="1999060"/>
          </a:xfrm>
          <a:prstGeom prst="roundRect">
            <a:avLst>
              <a:gd name="adj" fmla="val 5588"/>
            </a:avLst>
          </a:prstGeom>
          <a:solidFill>
            <a:srgbClr val="DDDDDD"/>
          </a:solidFill>
          <a:ln w="38100">
            <a:solidFill>
              <a:srgbClr val="808080"/>
            </a:solidFill>
            <a:round/>
            <a:headEnd/>
            <a:tailEnd/>
          </a:ln>
        </p:spPr>
        <p:txBody>
          <a:bodyPr wrap="none" anchor="ctr"/>
          <a:lstStyle/>
          <a:p>
            <a:endParaRPr lang="zh-CN" altLang="zh-CN"/>
          </a:p>
        </p:txBody>
      </p:sp>
      <p:sp>
        <p:nvSpPr>
          <p:cNvPr id="19" name="AutoShape 74"/>
          <p:cNvSpPr>
            <a:spLocks noChangeArrowheads="1"/>
          </p:cNvSpPr>
          <p:nvPr/>
        </p:nvSpPr>
        <p:spPr bwMode="auto">
          <a:xfrm>
            <a:off x="3228979" y="1956199"/>
            <a:ext cx="2414595" cy="432197"/>
          </a:xfrm>
          <a:prstGeom prst="roundRect">
            <a:avLst>
              <a:gd name="adj" fmla="val 50000"/>
            </a:avLst>
          </a:prstGeom>
          <a:gradFill rotWithShape="1">
            <a:gsLst>
              <a:gs pos="0">
                <a:srgbClr val="808080"/>
              </a:gs>
              <a:gs pos="50000">
                <a:schemeClr val="bg1"/>
              </a:gs>
              <a:gs pos="100000">
                <a:srgbClr val="808080"/>
              </a:gs>
            </a:gsLst>
            <a:lin ang="2700000" scaled="1"/>
          </a:gradFill>
          <a:ln w="19050">
            <a:solidFill>
              <a:schemeClr val="bg1"/>
            </a:solidFill>
            <a:round/>
            <a:headEnd/>
            <a:tailEnd/>
          </a:ln>
          <a:effectLst/>
        </p:spPr>
        <p:txBody>
          <a:bodyPr wrap="none" anchor="ctr"/>
          <a:lstStyle/>
          <a:p>
            <a:pPr>
              <a:defRPr/>
            </a:pPr>
            <a:endParaRPr lang="zh-CN" altLang="en-US"/>
          </a:p>
        </p:txBody>
      </p:sp>
      <p:sp>
        <p:nvSpPr>
          <p:cNvPr id="20" name="Oval 75"/>
          <p:cNvSpPr>
            <a:spLocks noChangeArrowheads="1"/>
          </p:cNvSpPr>
          <p:nvPr/>
        </p:nvSpPr>
        <p:spPr bwMode="auto">
          <a:xfrm>
            <a:off x="3086105" y="1802607"/>
            <a:ext cx="873125" cy="654844"/>
          </a:xfrm>
          <a:prstGeom prst="ellipse">
            <a:avLst/>
          </a:prstGeom>
          <a:solidFill>
            <a:schemeClr val="accent1"/>
          </a:solidFill>
          <a:ln w="9525">
            <a:solidFill>
              <a:schemeClr val="bg1"/>
            </a:solidFill>
            <a:round/>
            <a:headEnd/>
            <a:tailEnd/>
          </a:ln>
        </p:spPr>
        <p:txBody>
          <a:bodyPr wrap="none" anchor="ctr"/>
          <a:lstStyle/>
          <a:p>
            <a:endParaRPr lang="zh-CN" altLang="zh-CN"/>
          </a:p>
        </p:txBody>
      </p:sp>
      <p:sp>
        <p:nvSpPr>
          <p:cNvPr id="21" name="Oval 76"/>
          <p:cNvSpPr>
            <a:spLocks noChangeArrowheads="1"/>
          </p:cNvSpPr>
          <p:nvPr/>
        </p:nvSpPr>
        <p:spPr bwMode="auto">
          <a:xfrm>
            <a:off x="3160718" y="1854996"/>
            <a:ext cx="720725" cy="540544"/>
          </a:xfrm>
          <a:prstGeom prst="ellipse">
            <a:avLst/>
          </a:prstGeom>
          <a:gradFill rotWithShape="1">
            <a:gsLst>
              <a:gs pos="0">
                <a:schemeClr val="accent1"/>
              </a:gs>
              <a:gs pos="100000">
                <a:srgbClr val="6699FF"/>
              </a:gs>
            </a:gsLst>
            <a:path path="shape">
              <a:fillToRect l="50000" t="50000" r="50000" b="50000"/>
            </a:path>
          </a:gradFill>
          <a:ln w="76200">
            <a:solidFill>
              <a:schemeClr val="bg1"/>
            </a:solidFill>
            <a:round/>
            <a:headEnd/>
            <a:tailEnd/>
          </a:ln>
        </p:spPr>
        <p:txBody>
          <a:bodyPr wrap="none" anchor="ctr"/>
          <a:lstStyle/>
          <a:p>
            <a:endParaRPr lang="zh-CN" altLang="zh-CN"/>
          </a:p>
        </p:txBody>
      </p:sp>
      <p:sp>
        <p:nvSpPr>
          <p:cNvPr id="30" name="AutoShape 77"/>
          <p:cNvSpPr>
            <a:spLocks noChangeArrowheads="1"/>
          </p:cNvSpPr>
          <p:nvPr/>
        </p:nvSpPr>
        <p:spPr bwMode="auto">
          <a:xfrm>
            <a:off x="6084888" y="1775222"/>
            <a:ext cx="2330450" cy="1999059"/>
          </a:xfrm>
          <a:prstGeom prst="roundRect">
            <a:avLst>
              <a:gd name="adj" fmla="val 6065"/>
            </a:avLst>
          </a:prstGeom>
          <a:solidFill>
            <a:srgbClr val="DDDDDD"/>
          </a:solidFill>
          <a:ln w="38100">
            <a:solidFill>
              <a:srgbClr val="808080"/>
            </a:solidFill>
            <a:round/>
            <a:headEnd/>
            <a:tailEnd/>
          </a:ln>
        </p:spPr>
        <p:txBody>
          <a:bodyPr wrap="none" anchor="ctr"/>
          <a:lstStyle/>
          <a:p>
            <a:endParaRPr lang="zh-CN" altLang="zh-CN"/>
          </a:p>
        </p:txBody>
      </p:sp>
      <p:sp>
        <p:nvSpPr>
          <p:cNvPr id="31" name="AutoShape 78"/>
          <p:cNvSpPr>
            <a:spLocks noChangeArrowheads="1"/>
          </p:cNvSpPr>
          <p:nvPr/>
        </p:nvSpPr>
        <p:spPr bwMode="auto">
          <a:xfrm>
            <a:off x="6054726" y="1590678"/>
            <a:ext cx="2374927" cy="432197"/>
          </a:xfrm>
          <a:prstGeom prst="roundRect">
            <a:avLst>
              <a:gd name="adj" fmla="val 50000"/>
            </a:avLst>
          </a:prstGeom>
          <a:gradFill rotWithShape="1">
            <a:gsLst>
              <a:gs pos="0">
                <a:srgbClr val="808080"/>
              </a:gs>
              <a:gs pos="50000">
                <a:schemeClr val="bg1"/>
              </a:gs>
              <a:gs pos="100000">
                <a:srgbClr val="808080"/>
              </a:gs>
            </a:gsLst>
            <a:lin ang="2700000" scaled="1"/>
          </a:gradFill>
          <a:ln w="19050">
            <a:solidFill>
              <a:schemeClr val="bg1"/>
            </a:solidFill>
            <a:round/>
            <a:headEnd/>
            <a:tailEnd/>
          </a:ln>
          <a:effectLst/>
        </p:spPr>
        <p:txBody>
          <a:bodyPr wrap="none" anchor="ctr"/>
          <a:lstStyle/>
          <a:p>
            <a:pPr>
              <a:defRPr/>
            </a:pPr>
            <a:endParaRPr lang="zh-CN" altLang="en-US"/>
          </a:p>
        </p:txBody>
      </p:sp>
      <p:sp>
        <p:nvSpPr>
          <p:cNvPr id="32" name="Oval 79"/>
          <p:cNvSpPr>
            <a:spLocks noChangeArrowheads="1"/>
          </p:cNvSpPr>
          <p:nvPr/>
        </p:nvSpPr>
        <p:spPr bwMode="auto">
          <a:xfrm>
            <a:off x="5911853" y="1437087"/>
            <a:ext cx="873125" cy="654844"/>
          </a:xfrm>
          <a:prstGeom prst="ellipse">
            <a:avLst/>
          </a:prstGeom>
          <a:solidFill>
            <a:schemeClr val="accent1"/>
          </a:solidFill>
          <a:ln w="9525">
            <a:solidFill>
              <a:schemeClr val="bg1"/>
            </a:solidFill>
            <a:round/>
            <a:headEnd/>
            <a:tailEnd/>
          </a:ln>
        </p:spPr>
        <p:txBody>
          <a:bodyPr wrap="none" anchor="ctr"/>
          <a:lstStyle/>
          <a:p>
            <a:endParaRPr lang="zh-CN" altLang="zh-CN"/>
          </a:p>
        </p:txBody>
      </p:sp>
      <p:sp>
        <p:nvSpPr>
          <p:cNvPr id="33" name="Oval 80"/>
          <p:cNvSpPr>
            <a:spLocks noChangeArrowheads="1"/>
          </p:cNvSpPr>
          <p:nvPr/>
        </p:nvSpPr>
        <p:spPr bwMode="auto">
          <a:xfrm>
            <a:off x="5986468" y="1489472"/>
            <a:ext cx="720725" cy="540544"/>
          </a:xfrm>
          <a:prstGeom prst="ellipse">
            <a:avLst/>
          </a:prstGeom>
          <a:gradFill rotWithShape="1">
            <a:gsLst>
              <a:gs pos="0">
                <a:schemeClr val="accent1"/>
              </a:gs>
              <a:gs pos="100000">
                <a:srgbClr val="6699FF"/>
              </a:gs>
            </a:gsLst>
            <a:path path="shape">
              <a:fillToRect l="50000" t="50000" r="50000" b="50000"/>
            </a:path>
          </a:gradFill>
          <a:ln w="76200">
            <a:solidFill>
              <a:schemeClr val="bg1"/>
            </a:solidFill>
            <a:round/>
            <a:headEnd/>
            <a:tailEnd/>
          </a:ln>
        </p:spPr>
        <p:txBody>
          <a:bodyPr wrap="none" anchor="ctr"/>
          <a:lstStyle/>
          <a:p>
            <a:endParaRPr lang="zh-CN" altLang="zh-CN"/>
          </a:p>
        </p:txBody>
      </p:sp>
      <p:pic>
        <p:nvPicPr>
          <p:cNvPr id="34" name="Picture 81" descr="n1"/>
          <p:cNvPicPr>
            <a:picLocks noChangeAspect="1" noChangeArrowheads="1"/>
          </p:cNvPicPr>
          <p:nvPr/>
        </p:nvPicPr>
        <p:blipFill>
          <a:blip r:embed="rId2"/>
          <a:srcRect/>
          <a:stretch>
            <a:fillRect/>
          </a:stretch>
        </p:blipFill>
        <p:spPr bwMode="auto">
          <a:xfrm>
            <a:off x="611193" y="2293144"/>
            <a:ext cx="274637" cy="342900"/>
          </a:xfrm>
          <a:prstGeom prst="rect">
            <a:avLst/>
          </a:prstGeom>
          <a:noFill/>
          <a:ln w="9525">
            <a:noFill/>
            <a:miter lim="800000"/>
            <a:headEnd/>
            <a:tailEnd/>
          </a:ln>
        </p:spPr>
      </p:pic>
      <p:pic>
        <p:nvPicPr>
          <p:cNvPr id="35" name="Picture 82" descr="n2"/>
          <p:cNvPicPr>
            <a:picLocks noChangeAspect="1" noChangeArrowheads="1"/>
          </p:cNvPicPr>
          <p:nvPr/>
        </p:nvPicPr>
        <p:blipFill>
          <a:blip r:embed="rId3"/>
          <a:srcRect/>
          <a:stretch>
            <a:fillRect/>
          </a:stretch>
        </p:blipFill>
        <p:spPr bwMode="auto">
          <a:xfrm>
            <a:off x="3348038" y="1964531"/>
            <a:ext cx="360362" cy="333375"/>
          </a:xfrm>
          <a:prstGeom prst="rect">
            <a:avLst/>
          </a:prstGeom>
          <a:noFill/>
          <a:ln w="9525">
            <a:noFill/>
            <a:miter lim="800000"/>
            <a:headEnd/>
            <a:tailEnd/>
          </a:ln>
        </p:spPr>
      </p:pic>
      <p:pic>
        <p:nvPicPr>
          <p:cNvPr id="36" name="Picture 83" descr="n3"/>
          <p:cNvPicPr>
            <a:picLocks noChangeAspect="1" noChangeArrowheads="1"/>
          </p:cNvPicPr>
          <p:nvPr/>
        </p:nvPicPr>
        <p:blipFill>
          <a:blip r:embed="rId4"/>
          <a:srcRect/>
          <a:stretch>
            <a:fillRect/>
          </a:stretch>
        </p:blipFill>
        <p:spPr bwMode="auto">
          <a:xfrm>
            <a:off x="6186488" y="1607345"/>
            <a:ext cx="354012" cy="333375"/>
          </a:xfrm>
          <a:prstGeom prst="rect">
            <a:avLst/>
          </a:prstGeom>
          <a:noFill/>
          <a:ln w="9525">
            <a:noFill/>
            <a:miter lim="800000"/>
            <a:headEnd/>
            <a:tailEnd/>
          </a:ln>
        </p:spPr>
      </p:pic>
      <p:sp>
        <p:nvSpPr>
          <p:cNvPr id="37" name="Rectangle 85"/>
          <p:cNvSpPr>
            <a:spLocks noChangeArrowheads="1"/>
          </p:cNvSpPr>
          <p:nvPr/>
        </p:nvSpPr>
        <p:spPr bwMode="auto">
          <a:xfrm>
            <a:off x="500034" y="2857502"/>
            <a:ext cx="2332021" cy="2031325"/>
          </a:xfrm>
          <a:prstGeom prst="rect">
            <a:avLst/>
          </a:prstGeom>
          <a:noFill/>
          <a:ln w="9525">
            <a:noFill/>
            <a:miter lim="800000"/>
            <a:headEnd/>
            <a:tailEnd/>
          </a:ln>
        </p:spPr>
        <p:txBody>
          <a:bodyPr wrap="square">
            <a:spAutoFit/>
          </a:bodyPr>
          <a:lstStyle/>
          <a:p>
            <a:pPr>
              <a:lnSpc>
                <a:spcPct val="150000"/>
              </a:lnSpc>
            </a:pPr>
            <a:r>
              <a:rPr lang="zh-CN" altLang="en-US" sz="2800" b="1">
                <a:ea typeface="黑体" pitchFamily="2" charset="-122"/>
              </a:rPr>
              <a:t>结核分枝杆菌的</a:t>
            </a:r>
            <a:r>
              <a:rPr lang="en-US" altLang="zh-CN" sz="2800" b="1">
                <a:ea typeface="黑体" pitchFamily="2" charset="-122"/>
              </a:rPr>
              <a:t>L</a:t>
            </a:r>
            <a:r>
              <a:rPr lang="zh-CN" altLang="en-US" sz="2800" b="1">
                <a:ea typeface="黑体" pitchFamily="2" charset="-122"/>
              </a:rPr>
              <a:t>型</a:t>
            </a:r>
          </a:p>
          <a:p>
            <a:pPr>
              <a:lnSpc>
                <a:spcPct val="150000"/>
              </a:lnSpc>
            </a:pPr>
            <a:endParaRPr lang="ko-KR" altLang="en-US" sz="2800">
              <a:solidFill>
                <a:srgbClr val="333333"/>
              </a:solidFill>
              <a:latin typeface="HY헤드라인M"/>
              <a:ea typeface="HY헤드라인M"/>
              <a:cs typeface="HY헤드라인M"/>
            </a:endParaRPr>
          </a:p>
        </p:txBody>
      </p:sp>
      <p:sp>
        <p:nvSpPr>
          <p:cNvPr id="38" name="Rectangle 86"/>
          <p:cNvSpPr>
            <a:spLocks noChangeArrowheads="1"/>
          </p:cNvSpPr>
          <p:nvPr/>
        </p:nvSpPr>
        <p:spPr bwMode="auto">
          <a:xfrm>
            <a:off x="3428992" y="2571753"/>
            <a:ext cx="2254258" cy="1877437"/>
          </a:xfrm>
          <a:prstGeom prst="rect">
            <a:avLst/>
          </a:prstGeom>
          <a:noFill/>
          <a:ln w="9525">
            <a:noFill/>
            <a:miter lim="800000"/>
            <a:headEnd/>
            <a:tailEnd/>
          </a:ln>
        </p:spPr>
        <p:txBody>
          <a:bodyPr wrap="square">
            <a:spAutoFit/>
          </a:bodyPr>
          <a:lstStyle/>
          <a:p>
            <a:r>
              <a:rPr lang="zh-CN" altLang="en-US" sz="2800" b="1">
                <a:ea typeface="黑体" pitchFamily="2" charset="-122"/>
              </a:rPr>
              <a:t>卡介苗</a:t>
            </a:r>
            <a:r>
              <a:rPr lang="en-US" altLang="zh-CN" sz="2800" b="1">
                <a:ea typeface="黑体" pitchFamily="2" charset="-122"/>
              </a:rPr>
              <a:t>---</a:t>
            </a:r>
          </a:p>
          <a:p>
            <a:r>
              <a:rPr lang="zh-CN" altLang="en-US" sz="2800" b="1">
                <a:ea typeface="黑体" pitchFamily="2" charset="-122"/>
              </a:rPr>
              <a:t>牛分枝杆菌的减毒株</a:t>
            </a:r>
          </a:p>
          <a:p>
            <a:endParaRPr lang="ko-KR" altLang="en-US" sz="3200">
              <a:solidFill>
                <a:srgbClr val="333333"/>
              </a:solidFill>
              <a:latin typeface="HY헤드라인M"/>
              <a:ea typeface="HY헤드라인M"/>
              <a:cs typeface="HY헤드라인M"/>
            </a:endParaRPr>
          </a:p>
        </p:txBody>
      </p:sp>
      <p:sp>
        <p:nvSpPr>
          <p:cNvPr id="39" name="Rectangle 87"/>
          <p:cNvSpPr>
            <a:spLocks noChangeArrowheads="1"/>
          </p:cNvSpPr>
          <p:nvPr/>
        </p:nvSpPr>
        <p:spPr bwMode="auto">
          <a:xfrm>
            <a:off x="6219825" y="2180035"/>
            <a:ext cx="2116138" cy="1384995"/>
          </a:xfrm>
          <a:prstGeom prst="rect">
            <a:avLst/>
          </a:prstGeom>
          <a:noFill/>
          <a:ln w="9525">
            <a:noFill/>
            <a:miter lim="800000"/>
            <a:headEnd/>
            <a:tailEnd/>
          </a:ln>
        </p:spPr>
        <p:txBody>
          <a:bodyPr anchor="ctr">
            <a:spAutoFit/>
          </a:bodyPr>
          <a:lstStyle/>
          <a:p>
            <a:pPr>
              <a:spcBef>
                <a:spcPct val="50000"/>
              </a:spcBef>
            </a:pPr>
            <a:r>
              <a:rPr lang="zh-CN" altLang="en-US" sz="2800" b="1">
                <a:ea typeface="黑体" pitchFamily="2" charset="-122"/>
              </a:rPr>
              <a:t>耐异烟肼及其他抗结核药物</a:t>
            </a:r>
          </a:p>
        </p:txBody>
      </p:sp>
      <p:sp>
        <p:nvSpPr>
          <p:cNvPr id="40" name="Text Box 92"/>
          <p:cNvSpPr txBox="1">
            <a:spLocks noChangeArrowheads="1"/>
          </p:cNvSpPr>
          <p:nvPr/>
        </p:nvSpPr>
        <p:spPr bwMode="auto">
          <a:xfrm>
            <a:off x="1071538" y="2285998"/>
            <a:ext cx="2040943" cy="461665"/>
          </a:xfrm>
          <a:prstGeom prst="rect">
            <a:avLst/>
          </a:prstGeom>
          <a:noFill/>
          <a:ln w="9525">
            <a:noFill/>
            <a:miter lim="800000"/>
            <a:headEnd/>
            <a:tailEnd/>
          </a:ln>
        </p:spPr>
        <p:txBody>
          <a:bodyPr wrap="none">
            <a:spAutoFit/>
          </a:bodyPr>
          <a:lstStyle/>
          <a:p>
            <a:r>
              <a:rPr lang="zh-CN" altLang="en-US" sz="2400" b="1">
                <a:ea typeface="黑体" pitchFamily="2" charset="-122"/>
              </a:rPr>
              <a:t>形态结构变异</a:t>
            </a:r>
          </a:p>
        </p:txBody>
      </p:sp>
      <p:sp>
        <p:nvSpPr>
          <p:cNvPr id="41" name="Text Box 93"/>
          <p:cNvSpPr txBox="1">
            <a:spLocks noChangeArrowheads="1"/>
          </p:cNvSpPr>
          <p:nvPr/>
        </p:nvSpPr>
        <p:spPr bwMode="auto">
          <a:xfrm>
            <a:off x="3929058" y="1982389"/>
            <a:ext cx="1422184" cy="461665"/>
          </a:xfrm>
          <a:prstGeom prst="rect">
            <a:avLst/>
          </a:prstGeom>
          <a:noFill/>
          <a:ln w="9525">
            <a:noFill/>
            <a:miter lim="800000"/>
            <a:headEnd/>
            <a:tailEnd/>
          </a:ln>
        </p:spPr>
        <p:txBody>
          <a:bodyPr wrap="none">
            <a:spAutoFit/>
          </a:bodyPr>
          <a:lstStyle/>
          <a:p>
            <a:r>
              <a:rPr lang="zh-CN" altLang="en-US" sz="2400" b="1">
                <a:ea typeface="黑体" pitchFamily="2" charset="-122"/>
              </a:rPr>
              <a:t>毒力变异</a:t>
            </a:r>
            <a:endParaRPr lang="ko-KR" altLang="en-US" sz="2400" b="1">
              <a:ea typeface="黑体" pitchFamily="2" charset="-122"/>
            </a:endParaRPr>
          </a:p>
        </p:txBody>
      </p:sp>
      <p:sp>
        <p:nvSpPr>
          <p:cNvPr id="42" name="Text Box 94"/>
          <p:cNvSpPr txBox="1">
            <a:spLocks noChangeArrowheads="1"/>
          </p:cNvSpPr>
          <p:nvPr/>
        </p:nvSpPr>
        <p:spPr bwMode="auto">
          <a:xfrm>
            <a:off x="6715140" y="1571618"/>
            <a:ext cx="1731564" cy="461665"/>
          </a:xfrm>
          <a:prstGeom prst="rect">
            <a:avLst/>
          </a:prstGeom>
          <a:noFill/>
          <a:ln w="9525">
            <a:noFill/>
            <a:miter lim="800000"/>
            <a:headEnd/>
            <a:tailEnd/>
          </a:ln>
        </p:spPr>
        <p:txBody>
          <a:bodyPr wrap="none">
            <a:spAutoFit/>
          </a:bodyPr>
          <a:lstStyle/>
          <a:p>
            <a:r>
              <a:rPr lang="zh-CN" altLang="en-US" sz="2400" b="1">
                <a:ea typeface="黑体" pitchFamily="2" charset="-122"/>
              </a:rPr>
              <a:t>耐药性变异</a:t>
            </a:r>
            <a:endParaRPr lang="ko-KR" altLang="en-US" sz="2400" b="1">
              <a:ea typeface="黑体" pitchFamily="2" charset="-122"/>
            </a:endParaRPr>
          </a:p>
        </p:txBody>
      </p:sp>
      <p:sp>
        <p:nvSpPr>
          <p:cNvPr id="27" name="灯片编号占位符 26"/>
          <p:cNvSpPr>
            <a:spLocks noGrp="1"/>
          </p:cNvSpPr>
          <p:nvPr>
            <p:ph type="sldNum" sz="quarter" idx="12"/>
          </p:nvPr>
        </p:nvSpPr>
        <p:spPr/>
        <p:txBody>
          <a:bodyPr/>
          <a:lstStyle/>
          <a:p>
            <a:fld id="{0C913308-F349-4B6D-A68A-DD1791B4A57B}" type="slidenum">
              <a:rPr lang="zh-CN" altLang="en-US" smtClean="0"/>
              <a:pPr/>
              <a:t>19</a:t>
            </a:fld>
            <a:endParaRPr lang="zh-CN"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592_2fa1acf96dc553b.jpg"/>
          <p:cNvPicPr>
            <a:picLocks noChangeAspect="1"/>
          </p:cNvPicPr>
          <p:nvPr/>
        </p:nvPicPr>
        <p:blipFill>
          <a:blip r:embed="rId2"/>
          <a:stretch>
            <a:fillRect/>
          </a:stretch>
        </p:blipFill>
        <p:spPr>
          <a:xfrm>
            <a:off x="785786" y="482189"/>
            <a:ext cx="2143140" cy="2183577"/>
          </a:xfrm>
          <a:prstGeom prst="rect">
            <a:avLst/>
          </a:prstGeom>
        </p:spPr>
      </p:pic>
      <p:pic>
        <p:nvPicPr>
          <p:cNvPr id="4" name="图片 3" descr="chahua01.jpg"/>
          <p:cNvPicPr>
            <a:picLocks noChangeAspect="1"/>
          </p:cNvPicPr>
          <p:nvPr/>
        </p:nvPicPr>
        <p:blipFill>
          <a:blip r:embed="rId3"/>
          <a:stretch>
            <a:fillRect/>
          </a:stretch>
        </p:blipFill>
        <p:spPr>
          <a:xfrm>
            <a:off x="3428996" y="482190"/>
            <a:ext cx="2196719" cy="2196719"/>
          </a:xfrm>
          <a:prstGeom prst="rect">
            <a:avLst/>
          </a:prstGeom>
        </p:spPr>
      </p:pic>
      <p:pic>
        <p:nvPicPr>
          <p:cNvPr id="5" name="图片 4" descr="eb0807160073.jpg"/>
          <p:cNvPicPr>
            <a:picLocks noChangeAspect="1"/>
          </p:cNvPicPr>
          <p:nvPr/>
        </p:nvPicPr>
        <p:blipFill>
          <a:blip r:embed="rId4"/>
          <a:stretch>
            <a:fillRect/>
          </a:stretch>
        </p:blipFill>
        <p:spPr>
          <a:xfrm>
            <a:off x="5857884" y="482191"/>
            <a:ext cx="2428892" cy="2205875"/>
          </a:xfrm>
          <a:prstGeom prst="rect">
            <a:avLst/>
          </a:prstGeom>
        </p:spPr>
      </p:pic>
      <p:sp>
        <p:nvSpPr>
          <p:cNvPr id="8" name="矩形 7"/>
          <p:cNvSpPr/>
          <p:nvPr/>
        </p:nvSpPr>
        <p:spPr>
          <a:xfrm>
            <a:off x="3643306" y="4071948"/>
            <a:ext cx="2071702" cy="60722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3600" b="1">
                <a:ea typeface="黑体" pitchFamily="49" charset="-122"/>
              </a:rPr>
              <a:t>结核病</a:t>
            </a:r>
          </a:p>
        </p:txBody>
      </p:sp>
      <p:sp>
        <p:nvSpPr>
          <p:cNvPr id="11" name="灯片编号占位符 10"/>
          <p:cNvSpPr>
            <a:spLocks noGrp="1"/>
          </p:cNvSpPr>
          <p:nvPr>
            <p:ph type="sldNum" sz="quarter" idx="12"/>
          </p:nvPr>
        </p:nvSpPr>
        <p:spPr/>
        <p:txBody>
          <a:bodyPr/>
          <a:lstStyle/>
          <a:p>
            <a:fld id="{0C913308-F349-4B6D-A68A-DD1791B4A57B}" type="slidenum">
              <a:rPr lang="zh-CN" altLang="en-US" smtClean="0"/>
              <a:pPr/>
              <a:t>2</a:t>
            </a:fld>
            <a:endParaRPr lang="zh-CN" altLang="en-US"/>
          </a:p>
        </p:txBody>
      </p:sp>
      <p:sp>
        <p:nvSpPr>
          <p:cNvPr id="13" name="AutoShape 29"/>
          <p:cNvSpPr>
            <a:spLocks noChangeArrowheads="1"/>
          </p:cNvSpPr>
          <p:nvPr/>
        </p:nvSpPr>
        <p:spPr bwMode="auto">
          <a:xfrm>
            <a:off x="3357554" y="3143254"/>
            <a:ext cx="2378075" cy="792162"/>
          </a:xfrm>
          <a:prstGeom prst="downArrow">
            <a:avLst>
              <a:gd name="adj1" fmla="val 71833"/>
              <a:gd name="adj2" fmla="val 38278"/>
            </a:avLst>
          </a:prstGeom>
          <a:gradFill rotWithShape="1">
            <a:gsLst>
              <a:gs pos="0">
                <a:srgbClr val="FFFFFF">
                  <a:alpha val="0"/>
                </a:srgbClr>
              </a:gs>
              <a:gs pos="100000">
                <a:srgbClr val="008080">
                  <a:alpha val="60001"/>
                </a:srgbClr>
              </a:gs>
            </a:gsLst>
            <a:lin ang="5400000" scaled="1"/>
          </a:gradFill>
          <a:ln w="9525" algn="ctr">
            <a:noFill/>
            <a:miter lim="800000"/>
            <a:headEnd/>
            <a:tailEnd/>
          </a:ln>
        </p:spPr>
        <p:txBody>
          <a:bodyPr vert="eaVert" wrap="none" anchor="ctr"/>
          <a:lstStyle/>
          <a:p>
            <a:endParaRPr lang="zh-CN"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p:cNvPicPr>
            <a:picLocks noChangeAspect="1" noChangeArrowheads="1"/>
          </p:cNvPicPr>
          <p:nvPr/>
        </p:nvPicPr>
        <p:blipFill>
          <a:blip r:embed="rId2"/>
          <a:srcRect/>
          <a:stretch>
            <a:fillRect/>
          </a:stretch>
        </p:blipFill>
        <p:spPr bwMode="auto">
          <a:xfrm>
            <a:off x="714348" y="928676"/>
            <a:ext cx="7797794" cy="3782221"/>
          </a:xfrm>
          <a:prstGeom prst="rect">
            <a:avLst/>
          </a:prstGeom>
          <a:noFill/>
          <a:ln w="9525">
            <a:noFill/>
            <a:miter lim="800000"/>
            <a:headEnd/>
            <a:tailEnd/>
          </a:ln>
        </p:spPr>
      </p:pic>
      <p:sp>
        <p:nvSpPr>
          <p:cNvPr id="41987" name="Rectangle 5"/>
          <p:cNvSpPr>
            <a:spLocks noChangeArrowheads="1"/>
          </p:cNvSpPr>
          <p:nvPr/>
        </p:nvSpPr>
        <p:spPr bwMode="auto">
          <a:xfrm>
            <a:off x="2714612" y="4714890"/>
            <a:ext cx="5283241" cy="276999"/>
          </a:xfrm>
          <a:prstGeom prst="rect">
            <a:avLst/>
          </a:prstGeom>
          <a:noFill/>
          <a:ln w="9525" algn="ctr">
            <a:noFill/>
            <a:miter lim="800000"/>
            <a:headEnd/>
            <a:tailEnd/>
          </a:ln>
        </p:spPr>
        <p:txBody>
          <a:bodyPr wrap="none">
            <a:spAutoFit/>
          </a:bodyPr>
          <a:lstStyle/>
          <a:p>
            <a:pPr>
              <a:spcBef>
                <a:spcPct val="0"/>
              </a:spcBef>
            </a:pPr>
            <a:r>
              <a:rPr lang="en-US" altLang="zh-CN" sz="1200" b="0">
                <a:solidFill>
                  <a:schemeClr val="tx1"/>
                </a:solidFill>
              </a:rPr>
              <a:t>WHO: </a:t>
            </a:r>
            <a:r>
              <a:rPr lang="en-US" altLang="zh-CN" sz="1200">
                <a:solidFill>
                  <a:schemeClr val="tx1"/>
                </a:solidFill>
              </a:rPr>
              <a:t>Global tuberculosis report 2012</a:t>
            </a:r>
            <a:r>
              <a:rPr lang="en-US" altLang="zh-CN" sz="1200" b="0">
                <a:solidFill>
                  <a:schemeClr val="tx1"/>
                </a:solidFill>
              </a:rPr>
              <a:t>. </a:t>
            </a:r>
            <a:r>
              <a:rPr lang="en-US" altLang="zh-CN" sz="1200" b="0" i="1">
                <a:solidFill>
                  <a:schemeClr val="tx1"/>
                </a:solidFill>
              </a:rPr>
              <a:t>Geneva, World Health Organization </a:t>
            </a:r>
            <a:r>
              <a:rPr lang="en-US" altLang="zh-CN" sz="1200" b="0">
                <a:solidFill>
                  <a:schemeClr val="tx1"/>
                </a:solidFill>
              </a:rPr>
              <a:t>2012.</a:t>
            </a:r>
          </a:p>
        </p:txBody>
      </p:sp>
      <p:sp>
        <p:nvSpPr>
          <p:cNvPr id="4" name="标题 3"/>
          <p:cNvSpPr>
            <a:spLocks noGrp="1"/>
          </p:cNvSpPr>
          <p:nvPr>
            <p:ph type="title"/>
          </p:nvPr>
        </p:nvSpPr>
        <p:spPr/>
        <p:txBody>
          <a:bodyPr>
            <a:normAutofit/>
          </a:bodyPr>
          <a:lstStyle/>
          <a:p>
            <a:r>
              <a:rPr lang="zh-CN" altLang="en-US" sz="3200" b="1">
                <a:latin typeface="+mn-lt"/>
                <a:ea typeface="黑体" pitchFamily="49" charset="-122"/>
              </a:rPr>
              <a:t>多耐药结核分枝杆菌感染比例</a:t>
            </a:r>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20</a:t>
            </a:fld>
            <a:endParaRPr lang="zh-CN"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p:cNvPicPr>
            <a:picLocks noChangeAspect="1" noChangeArrowheads="1"/>
          </p:cNvPicPr>
          <p:nvPr/>
        </p:nvPicPr>
        <p:blipFill>
          <a:blip r:embed="rId2"/>
          <a:srcRect/>
          <a:stretch>
            <a:fillRect/>
          </a:stretch>
        </p:blipFill>
        <p:spPr bwMode="auto">
          <a:xfrm>
            <a:off x="928662" y="1071552"/>
            <a:ext cx="7662888" cy="3430512"/>
          </a:xfrm>
          <a:prstGeom prst="rect">
            <a:avLst/>
          </a:prstGeom>
          <a:noFill/>
          <a:ln w="9525">
            <a:noFill/>
            <a:miter lim="800000"/>
            <a:headEnd/>
            <a:tailEnd/>
          </a:ln>
        </p:spPr>
      </p:pic>
      <p:sp>
        <p:nvSpPr>
          <p:cNvPr id="43011" name="Rectangle 5"/>
          <p:cNvSpPr>
            <a:spLocks noChangeArrowheads="1"/>
          </p:cNvSpPr>
          <p:nvPr/>
        </p:nvSpPr>
        <p:spPr bwMode="auto">
          <a:xfrm>
            <a:off x="2643174" y="4786328"/>
            <a:ext cx="5283241" cy="276999"/>
          </a:xfrm>
          <a:prstGeom prst="rect">
            <a:avLst/>
          </a:prstGeom>
          <a:noFill/>
          <a:ln w="9525" algn="ctr">
            <a:noFill/>
            <a:miter lim="800000"/>
            <a:headEnd/>
            <a:tailEnd/>
          </a:ln>
        </p:spPr>
        <p:txBody>
          <a:bodyPr wrap="none">
            <a:spAutoFit/>
          </a:bodyPr>
          <a:lstStyle/>
          <a:p>
            <a:pPr>
              <a:spcBef>
                <a:spcPct val="0"/>
              </a:spcBef>
            </a:pPr>
            <a:r>
              <a:rPr lang="en-US" altLang="zh-CN" sz="1200" b="0">
                <a:solidFill>
                  <a:schemeClr val="tx1"/>
                </a:solidFill>
              </a:rPr>
              <a:t>WHO: </a:t>
            </a:r>
            <a:r>
              <a:rPr lang="en-US" altLang="zh-CN" sz="1200">
                <a:solidFill>
                  <a:schemeClr val="tx1"/>
                </a:solidFill>
              </a:rPr>
              <a:t>Global tuberculosis report 2012</a:t>
            </a:r>
            <a:r>
              <a:rPr lang="en-US" altLang="zh-CN" sz="1200" b="0">
                <a:solidFill>
                  <a:schemeClr val="tx1"/>
                </a:solidFill>
              </a:rPr>
              <a:t>. </a:t>
            </a:r>
            <a:r>
              <a:rPr lang="en-US" altLang="zh-CN" sz="1200" b="0" i="1">
                <a:solidFill>
                  <a:schemeClr val="tx1"/>
                </a:solidFill>
              </a:rPr>
              <a:t>Geneva, World Health Organization </a:t>
            </a:r>
            <a:r>
              <a:rPr lang="en-US" altLang="zh-CN" sz="1200" b="0">
                <a:solidFill>
                  <a:schemeClr val="tx1"/>
                </a:solidFill>
              </a:rPr>
              <a:t>2012.</a:t>
            </a:r>
          </a:p>
        </p:txBody>
      </p:sp>
      <p:sp>
        <p:nvSpPr>
          <p:cNvPr id="4" name="标题 3"/>
          <p:cNvSpPr txBox="1">
            <a:spLocks/>
          </p:cNvSpPr>
          <p:nvPr/>
        </p:nvSpPr>
        <p:spPr>
          <a:xfrm>
            <a:off x="428596" y="428610"/>
            <a:ext cx="8229600" cy="85725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3200" b="1" i="0" u="none" strike="noStrike" kern="1200" cap="none" spc="0" normalizeH="0" baseline="0" noProof="0">
                <a:ln>
                  <a:noFill/>
                </a:ln>
                <a:solidFill>
                  <a:schemeClr val="tx1"/>
                </a:solidFill>
                <a:effectLst/>
                <a:uLnTx/>
                <a:uFillTx/>
                <a:latin typeface="+mn-lt"/>
                <a:ea typeface="黑体" pitchFamily="49" charset="-122"/>
                <a:cs typeface="+mj-cs"/>
              </a:rPr>
              <a:t>泛耐药结核分枝杆菌感染比例</a:t>
            </a:r>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21</a:t>
            </a:fld>
            <a:endParaRPr lang="zh-CN"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1538" y="642924"/>
            <a:ext cx="7086600" cy="422672"/>
          </a:xfrm>
        </p:spPr>
        <p:txBody>
          <a:bodyPr>
            <a:normAutofit fontScale="90000"/>
          </a:bodyPr>
          <a:lstStyle/>
          <a:p>
            <a:pPr algn="ctr"/>
            <a:r>
              <a:rPr lang="zh-CN" altLang="en-US" sz="4000" b="1">
                <a:latin typeface="+mn-lt"/>
                <a:ea typeface="黑体" pitchFamily="49" charset="-122"/>
              </a:rPr>
              <a:t>小 结</a:t>
            </a:r>
          </a:p>
        </p:txBody>
      </p:sp>
      <p:grpSp>
        <p:nvGrpSpPr>
          <p:cNvPr id="3" name="组合 2"/>
          <p:cNvGrpSpPr/>
          <p:nvPr/>
        </p:nvGrpSpPr>
        <p:grpSpPr>
          <a:xfrm>
            <a:off x="1357295" y="2035966"/>
            <a:ext cx="6572291" cy="1960010"/>
            <a:chOff x="3054350" y="1412875"/>
            <a:chExt cx="6572291" cy="2374900"/>
          </a:xfrm>
        </p:grpSpPr>
        <p:pic>
          <p:nvPicPr>
            <p:cNvPr id="4" name="图片 15"/>
            <p:cNvPicPr>
              <a:picLocks noChangeAspect="1" noChangeArrowheads="1"/>
            </p:cNvPicPr>
            <p:nvPr/>
          </p:nvPicPr>
          <p:blipFill>
            <a:blip r:embed="rId2"/>
            <a:srcRect/>
            <a:stretch>
              <a:fillRect/>
            </a:stretch>
          </p:blipFill>
          <p:spPr bwMode="auto">
            <a:xfrm>
              <a:off x="3624263" y="1412875"/>
              <a:ext cx="5348287" cy="1146175"/>
            </a:xfrm>
            <a:prstGeom prst="rect">
              <a:avLst/>
            </a:prstGeom>
            <a:noFill/>
            <a:ln w="9525">
              <a:noFill/>
              <a:miter lim="800000"/>
              <a:headEnd/>
              <a:tailEnd/>
            </a:ln>
          </p:spPr>
        </p:pic>
        <p:pic>
          <p:nvPicPr>
            <p:cNvPr id="6" name="图片 17"/>
            <p:cNvPicPr>
              <a:picLocks noChangeAspect="1" noChangeArrowheads="1"/>
            </p:cNvPicPr>
            <p:nvPr/>
          </p:nvPicPr>
          <p:blipFill>
            <a:blip r:embed="rId2"/>
            <a:srcRect/>
            <a:stretch>
              <a:fillRect/>
            </a:stretch>
          </p:blipFill>
          <p:spPr bwMode="auto">
            <a:xfrm>
              <a:off x="3054350" y="2643188"/>
              <a:ext cx="5348288" cy="1144587"/>
            </a:xfrm>
            <a:prstGeom prst="rect">
              <a:avLst/>
            </a:prstGeom>
            <a:noFill/>
            <a:ln w="9525">
              <a:noFill/>
              <a:miter lim="800000"/>
              <a:headEnd/>
              <a:tailEnd/>
            </a:ln>
          </p:spPr>
        </p:pic>
        <p:sp>
          <p:nvSpPr>
            <p:cNvPr id="10" name="TextBox 25"/>
            <p:cNvSpPr>
              <a:spLocks noChangeArrowheads="1"/>
            </p:cNvSpPr>
            <p:nvPr/>
          </p:nvSpPr>
          <p:spPr bwMode="auto">
            <a:xfrm>
              <a:off x="4483105" y="1629273"/>
              <a:ext cx="5143536" cy="708559"/>
            </a:xfrm>
            <a:prstGeom prst="rect">
              <a:avLst/>
            </a:prstGeom>
            <a:noFill/>
            <a:ln w="9525">
              <a:noFill/>
              <a:miter lim="800000"/>
              <a:headEnd/>
              <a:tailEnd/>
            </a:ln>
          </p:spPr>
          <p:txBody>
            <a:bodyPr wrap="square">
              <a:spAutoFit/>
            </a:bodyPr>
            <a:lstStyle/>
            <a:p>
              <a:r>
                <a:rPr lang="zh-CN" altLang="en-US" sz="3200" b="1">
                  <a:ea typeface="黑体" pitchFamily="49" charset="-122"/>
                </a:rPr>
                <a:t>结核分枝杆菌的流行</a:t>
              </a:r>
              <a:endParaRPr lang="en-US" altLang="zh-CN" sz="3200" b="1">
                <a:ea typeface="黑体" pitchFamily="49" charset="-122"/>
              </a:endParaRPr>
            </a:p>
          </p:txBody>
        </p:sp>
      </p:grpSp>
      <p:sp>
        <p:nvSpPr>
          <p:cNvPr id="13" name="TextBox 25"/>
          <p:cNvSpPr>
            <a:spLocks noChangeArrowheads="1"/>
          </p:cNvSpPr>
          <p:nvPr/>
        </p:nvSpPr>
        <p:spPr bwMode="auto">
          <a:xfrm>
            <a:off x="2428860" y="3161116"/>
            <a:ext cx="5143536" cy="584775"/>
          </a:xfrm>
          <a:prstGeom prst="rect">
            <a:avLst/>
          </a:prstGeom>
          <a:noFill/>
          <a:ln w="9525">
            <a:noFill/>
            <a:miter lim="800000"/>
            <a:headEnd/>
            <a:tailEnd/>
          </a:ln>
        </p:spPr>
        <p:txBody>
          <a:bodyPr wrap="square">
            <a:spAutoFit/>
          </a:bodyPr>
          <a:lstStyle/>
          <a:p>
            <a:r>
              <a:rPr lang="zh-CN" altLang="en-US" sz="3200" b="1">
                <a:ea typeface="黑体" pitchFamily="49" charset="-122"/>
              </a:rPr>
              <a:t>结核分枝杆菌的生物学特性</a:t>
            </a:r>
            <a:endParaRPr lang="en-US" altLang="zh-CN" sz="3200" b="1">
              <a:ea typeface="黑体" pitchFamily="49" charset="-122"/>
            </a:endParaRPr>
          </a:p>
        </p:txBody>
      </p:sp>
      <p:sp>
        <p:nvSpPr>
          <p:cNvPr id="8" name="灯片编号占位符 7"/>
          <p:cNvSpPr>
            <a:spLocks noGrp="1"/>
          </p:cNvSpPr>
          <p:nvPr>
            <p:ph type="sldNum" sz="quarter" idx="12"/>
          </p:nvPr>
        </p:nvSpPr>
        <p:spPr/>
        <p:txBody>
          <a:bodyPr/>
          <a:lstStyle/>
          <a:p>
            <a:fld id="{0C913308-F349-4B6D-A68A-DD1791B4A57B}" type="slidenum">
              <a:rPr lang="zh-CN" altLang="en-US" smtClean="0"/>
              <a:pPr/>
              <a:t>22</a:t>
            </a:fld>
            <a:endParaRPr lang="zh-CN"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600" b="1">
                <a:latin typeface="黑体" pitchFamily="49" charset="-122"/>
                <a:ea typeface="黑体" pitchFamily="49" charset="-122"/>
              </a:rPr>
              <a:t>思考题</a:t>
            </a:r>
          </a:p>
        </p:txBody>
      </p:sp>
      <p:sp>
        <p:nvSpPr>
          <p:cNvPr id="3" name="内容占位符 2"/>
          <p:cNvSpPr>
            <a:spLocks noGrp="1"/>
          </p:cNvSpPr>
          <p:nvPr>
            <p:ph idx="1"/>
          </p:nvPr>
        </p:nvSpPr>
        <p:spPr>
          <a:xfrm>
            <a:off x="500034" y="1446603"/>
            <a:ext cx="8229600" cy="3394472"/>
          </a:xfrm>
        </p:spPr>
        <p:txBody>
          <a:bodyPr/>
          <a:lstStyle/>
          <a:p>
            <a:pPr>
              <a:lnSpc>
                <a:spcPct val="150000"/>
              </a:lnSpc>
            </a:pPr>
            <a:r>
              <a:rPr lang="zh-CN" altLang="en-US" b="1" dirty="0">
                <a:latin typeface="黑体" pitchFamily="49" charset="-122"/>
                <a:ea typeface="黑体" pitchFamily="49" charset="-122"/>
              </a:rPr>
              <a:t>结核分枝杆菌生长缓慢，临床上病人是否都需要等一个月才能</a:t>
            </a:r>
            <a:r>
              <a:rPr lang="zh-CN" altLang="en-US" b="1">
                <a:latin typeface="黑体" pitchFamily="49" charset="-122"/>
                <a:ea typeface="黑体" pitchFamily="49" charset="-122"/>
              </a:rPr>
              <a:t>明确诊断开始治疗？</a:t>
            </a:r>
            <a:endParaRPr lang="zh-CN" altLang="en-US" b="1" dirty="0">
              <a:latin typeface="黑体" pitchFamily="49" charset="-122"/>
              <a:ea typeface="黑体" pitchFamily="49" charset="-122"/>
            </a:endParaRPr>
          </a:p>
        </p:txBody>
      </p:sp>
      <p:pic>
        <p:nvPicPr>
          <p:cNvPr id="4" name="图片 3" descr="311944-question-mark.jpg"/>
          <p:cNvPicPr>
            <a:picLocks noChangeAspect="1"/>
          </p:cNvPicPr>
          <p:nvPr/>
        </p:nvPicPr>
        <p:blipFill>
          <a:blip r:embed="rId2" cstate="print"/>
          <a:stretch>
            <a:fillRect/>
          </a:stretch>
        </p:blipFill>
        <p:spPr>
          <a:xfrm>
            <a:off x="7215209" y="3234658"/>
            <a:ext cx="1730743" cy="1705250"/>
          </a:xfrm>
          <a:prstGeom prst="rect">
            <a:avLst/>
          </a:prstGeom>
        </p:spPr>
      </p:pic>
      <p:sp>
        <p:nvSpPr>
          <p:cNvPr id="5" name="灯片编号占位符 4"/>
          <p:cNvSpPr>
            <a:spLocks noGrp="1"/>
          </p:cNvSpPr>
          <p:nvPr>
            <p:ph type="sldNum" sz="quarter" idx="12"/>
          </p:nvPr>
        </p:nvSpPr>
        <p:spPr/>
        <p:txBody>
          <a:bodyPr/>
          <a:lstStyle/>
          <a:p>
            <a:fld id="{0C913308-F349-4B6D-A68A-DD1791B4A57B}" type="slidenum">
              <a:rPr lang="zh-CN" altLang="en-US" smtClean="0"/>
              <a:pPr/>
              <a:t>23</a:t>
            </a:fld>
            <a:endParaRPr lang="zh-CN"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3286130" y="1168004"/>
            <a:ext cx="3000375" cy="3143250"/>
            <a:chOff x="2074" y="960"/>
            <a:chExt cx="1890" cy="2640"/>
          </a:xfrm>
        </p:grpSpPr>
        <p:pic>
          <p:nvPicPr>
            <p:cNvPr id="58371" name="Picture 5" descr="j0336887"/>
            <p:cNvPicPr>
              <a:picLocks noChangeAspect="1" noChangeArrowheads="1" noCrop="1"/>
            </p:cNvPicPr>
            <p:nvPr/>
          </p:nvPicPr>
          <p:blipFill>
            <a:blip r:embed="rId2"/>
            <a:srcRect/>
            <a:stretch>
              <a:fillRect/>
            </a:stretch>
          </p:blipFill>
          <p:spPr bwMode="auto">
            <a:xfrm>
              <a:off x="2256" y="960"/>
              <a:ext cx="1344" cy="1344"/>
            </a:xfrm>
            <a:prstGeom prst="rect">
              <a:avLst/>
            </a:prstGeom>
            <a:noFill/>
            <a:ln w="9525">
              <a:noFill/>
              <a:miter lim="800000"/>
              <a:headEnd/>
              <a:tailEnd/>
            </a:ln>
          </p:spPr>
        </p:pic>
        <p:sp>
          <p:nvSpPr>
            <p:cNvPr id="58372" name="WordArt 6" descr="纸袋"/>
            <p:cNvSpPr>
              <a:spLocks noChangeArrowheads="1" noChangeShapeType="1" noTextEdit="1"/>
            </p:cNvSpPr>
            <p:nvPr/>
          </p:nvSpPr>
          <p:spPr bwMode="auto">
            <a:xfrm>
              <a:off x="2074" y="2949"/>
              <a:ext cx="1890" cy="651"/>
            </a:xfrm>
            <a:prstGeom prst="rect">
              <a:avLst/>
            </a:prstGeom>
          </p:spPr>
          <p:txBody>
            <a:bodyPr wrap="none" fromWordArt="1">
              <a:prstTxWarp prst="textPlain">
                <a:avLst>
                  <a:gd name="adj" fmla="val 50000"/>
                </a:avLst>
              </a:prstTxWarp>
            </a:bodyPr>
            <a:lstStyle/>
            <a:p>
              <a:r>
                <a:rPr lang="zh-CN" altLang="en-US" kern="10" dirty="0">
                  <a:ln w="9525">
                    <a:solidFill>
                      <a:srgbClr val="008000"/>
                    </a:solidFill>
                    <a:miter lim="800000"/>
                    <a:headEnd/>
                    <a:tailEnd/>
                  </a:ln>
                  <a:blipFill dpi="0" rotWithShape="0">
                    <a:blip r:embed="rId3"/>
                    <a:srcRect/>
                    <a:tile tx="0" ty="0" sx="100000" sy="100000" flip="none" algn="tl"/>
                  </a:blipFill>
                  <a:effectLst>
                    <a:outerShdw dist="563972" dir="14049741" sx="125000" sy="125000" algn="tl" rotWithShape="0">
                      <a:srgbClr val="C7DFD3"/>
                    </a:outerShdw>
                  </a:effectLst>
                  <a:latin typeface="Arial"/>
                  <a:cs typeface="Arial"/>
                </a:rPr>
                <a:t>谢谢</a:t>
              </a:r>
            </a:p>
          </p:txBody>
        </p:sp>
      </p:grpSp>
    </p:spTree>
  </p:cSld>
  <p:clrMapOvr>
    <a:masterClrMapping/>
  </p:clrMapOvr>
  <p:transition advTm="4765"/>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2013-11-23-Image1.jpg"/>
          <p:cNvPicPr>
            <a:picLocks noChangeAspect="1"/>
          </p:cNvPicPr>
          <p:nvPr/>
        </p:nvPicPr>
        <p:blipFill>
          <a:blip r:embed="rId2" cstate="print"/>
          <a:stretch>
            <a:fillRect/>
          </a:stretch>
        </p:blipFill>
        <p:spPr>
          <a:xfrm>
            <a:off x="285720" y="1000114"/>
            <a:ext cx="3747532" cy="3571900"/>
          </a:xfrm>
          <a:prstGeom prst="rect">
            <a:avLst/>
          </a:prstGeom>
        </p:spPr>
      </p:pic>
      <p:sp>
        <p:nvSpPr>
          <p:cNvPr id="3" name="TextBox 2"/>
          <p:cNvSpPr txBox="1"/>
          <p:nvPr/>
        </p:nvSpPr>
        <p:spPr>
          <a:xfrm>
            <a:off x="1285852" y="4768469"/>
            <a:ext cx="5715040" cy="276999"/>
          </a:xfrm>
          <a:prstGeom prst="rect">
            <a:avLst/>
          </a:prstGeom>
          <a:noFill/>
        </p:spPr>
        <p:txBody>
          <a:bodyPr wrap="square" rtlCol="0">
            <a:spAutoFit/>
          </a:bodyPr>
          <a:lstStyle/>
          <a:p>
            <a:pPr algn="r"/>
            <a:r>
              <a:rPr lang="en-US" altLang="zh-CN" sz="1200" i="1"/>
              <a:t>——</a:t>
            </a:r>
            <a:r>
              <a:rPr lang="zh-CN" altLang="en-US" sz="1200" i="1"/>
              <a:t>数据来源 </a:t>
            </a:r>
            <a:r>
              <a:rPr lang="en-US" altLang="zh-CN" sz="1200" i="1"/>
              <a:t>WHO 2013</a:t>
            </a:r>
            <a:endParaRPr lang="zh-CN" altLang="en-US" sz="1200" i="1" dirty="0"/>
          </a:p>
        </p:txBody>
      </p:sp>
      <p:sp>
        <p:nvSpPr>
          <p:cNvPr id="5" name="矩形 4"/>
          <p:cNvSpPr/>
          <p:nvPr/>
        </p:nvSpPr>
        <p:spPr>
          <a:xfrm>
            <a:off x="642910" y="214296"/>
            <a:ext cx="7286676" cy="64294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3600" b="1" dirty="0">
                <a:latin typeface="黑体" pitchFamily="49" charset="-122"/>
                <a:ea typeface="黑体" pitchFamily="49" charset="-122"/>
              </a:rPr>
              <a:t>结核病在世界范围内广泛流行</a:t>
            </a:r>
          </a:p>
        </p:txBody>
      </p:sp>
      <p:sp>
        <p:nvSpPr>
          <p:cNvPr id="6" name="AutoShape 13"/>
          <p:cNvSpPr>
            <a:spLocks noChangeArrowheads="1"/>
          </p:cNvSpPr>
          <p:nvPr/>
        </p:nvSpPr>
        <p:spPr bwMode="gray">
          <a:xfrm>
            <a:off x="4572000" y="2428874"/>
            <a:ext cx="3643338" cy="785818"/>
          </a:xfrm>
          <a:prstGeom prst="roundRect">
            <a:avLst>
              <a:gd name="adj" fmla="val 50000"/>
            </a:avLst>
          </a:prstGeom>
          <a:gradFill rotWithShape="1">
            <a:gsLst>
              <a:gs pos="0">
                <a:srgbClr val="CCFFFF"/>
              </a:gs>
              <a:gs pos="100000">
                <a:srgbClr val="CCFFFF">
                  <a:gamma/>
                  <a:tint val="5882"/>
                  <a:invGamma/>
                </a:srgbClr>
              </a:gs>
            </a:gsLst>
            <a:lin ang="0" scaled="1"/>
          </a:gradFill>
          <a:ln w="38100" algn="ctr">
            <a:solidFill>
              <a:srgbClr val="808080"/>
            </a:solidFill>
            <a:round/>
            <a:headEnd/>
            <a:tailEnd/>
          </a:ln>
          <a:effectLst/>
        </p:spPr>
        <p:txBody>
          <a:bodyPr wrap="none" anchor="ctr"/>
          <a:lstStyle/>
          <a:p>
            <a:pPr algn="ctr"/>
            <a:r>
              <a:rPr lang="zh-CN" altLang="en-US" sz="2400" b="1">
                <a:solidFill>
                  <a:srgbClr val="000000"/>
                </a:solidFill>
                <a:ea typeface="黑体" pitchFamily="49" charset="-122"/>
              </a:rPr>
              <a:t>全球每</a:t>
            </a:r>
            <a:r>
              <a:rPr lang="en-US" altLang="zh-CN" sz="2400" b="1">
                <a:solidFill>
                  <a:srgbClr val="FF0000"/>
                </a:solidFill>
                <a:ea typeface="黑体" pitchFamily="49" charset="-122"/>
              </a:rPr>
              <a:t>3</a:t>
            </a:r>
            <a:r>
              <a:rPr lang="zh-CN" altLang="en-US" sz="2400" b="1">
                <a:solidFill>
                  <a:srgbClr val="FF0000"/>
                </a:solidFill>
                <a:ea typeface="黑体" pitchFamily="49" charset="-122"/>
              </a:rPr>
              <a:t>秒</a:t>
            </a:r>
            <a:r>
              <a:rPr lang="zh-CN" altLang="en-US" sz="2400" b="1">
                <a:solidFill>
                  <a:srgbClr val="000000"/>
                </a:solidFill>
                <a:ea typeface="黑体" pitchFamily="49" charset="-122"/>
              </a:rPr>
              <a:t>就有一人</a:t>
            </a:r>
            <a:endParaRPr lang="en-US" altLang="zh-CN" sz="2400" b="1">
              <a:solidFill>
                <a:srgbClr val="000000"/>
              </a:solidFill>
              <a:ea typeface="黑体" pitchFamily="49" charset="-122"/>
            </a:endParaRPr>
          </a:p>
          <a:p>
            <a:pPr algn="ctr"/>
            <a:r>
              <a:rPr lang="zh-CN" altLang="en-US" sz="2400" b="1">
                <a:solidFill>
                  <a:srgbClr val="000000"/>
                </a:solidFill>
                <a:ea typeface="黑体" pitchFamily="49" charset="-122"/>
              </a:rPr>
              <a:t>感染结核分枝杆菌</a:t>
            </a:r>
            <a:endParaRPr lang="en-US" altLang="zh-CN" sz="2400" b="1">
              <a:solidFill>
                <a:srgbClr val="000000"/>
              </a:solidFill>
              <a:ea typeface="黑体" pitchFamily="49" charset="-122"/>
            </a:endParaRPr>
          </a:p>
        </p:txBody>
      </p:sp>
      <p:sp>
        <p:nvSpPr>
          <p:cNvPr id="7" name="AutoShape 14"/>
          <p:cNvSpPr>
            <a:spLocks noChangeArrowheads="1"/>
          </p:cNvSpPr>
          <p:nvPr/>
        </p:nvSpPr>
        <p:spPr bwMode="gray">
          <a:xfrm>
            <a:off x="4572000" y="1285866"/>
            <a:ext cx="3571900" cy="875117"/>
          </a:xfrm>
          <a:prstGeom prst="roundRect">
            <a:avLst>
              <a:gd name="adj" fmla="val 50000"/>
            </a:avLst>
          </a:prstGeom>
          <a:gradFill rotWithShape="1">
            <a:gsLst>
              <a:gs pos="0">
                <a:srgbClr val="CBFEAE"/>
              </a:gs>
              <a:gs pos="100000">
                <a:srgbClr val="CBFEAE">
                  <a:gamma/>
                  <a:tint val="5882"/>
                  <a:invGamma/>
                </a:srgbClr>
              </a:gs>
            </a:gsLst>
            <a:lin ang="0" scaled="1"/>
          </a:gradFill>
          <a:ln w="38100" algn="ctr">
            <a:solidFill>
              <a:srgbClr val="808080"/>
            </a:solidFill>
            <a:round/>
            <a:headEnd/>
            <a:tailEnd/>
          </a:ln>
          <a:effectLst/>
        </p:spPr>
        <p:txBody>
          <a:bodyPr wrap="none" anchor="ctr"/>
          <a:lstStyle/>
          <a:p>
            <a:pPr algn="ctr"/>
            <a:r>
              <a:rPr lang="zh-CN" altLang="en-US" sz="2400" b="1">
                <a:solidFill>
                  <a:srgbClr val="000000"/>
                </a:solidFill>
                <a:ea typeface="黑体" pitchFamily="49" charset="-122"/>
              </a:rPr>
              <a:t>世界人口的</a:t>
            </a:r>
            <a:r>
              <a:rPr lang="en-US" altLang="zh-CN" sz="2400" b="1">
                <a:solidFill>
                  <a:srgbClr val="FF0000"/>
                </a:solidFill>
                <a:ea typeface="黑体" pitchFamily="49" charset="-122"/>
              </a:rPr>
              <a:t>30%</a:t>
            </a:r>
          </a:p>
          <a:p>
            <a:pPr algn="ctr"/>
            <a:r>
              <a:rPr lang="zh-CN" altLang="en-US" sz="2400" b="1">
                <a:solidFill>
                  <a:srgbClr val="000000"/>
                </a:solidFill>
                <a:ea typeface="黑体" pitchFamily="49" charset="-122"/>
              </a:rPr>
              <a:t>感染结核分枝杆菌</a:t>
            </a:r>
            <a:endParaRPr lang="en-US" altLang="zh-CN" sz="2400" b="1">
              <a:solidFill>
                <a:srgbClr val="000000"/>
              </a:solidFill>
              <a:ea typeface="黑体" pitchFamily="49" charset="-122"/>
            </a:endParaRPr>
          </a:p>
        </p:txBody>
      </p:sp>
      <p:sp>
        <p:nvSpPr>
          <p:cNvPr id="8" name="AutoShape 15"/>
          <p:cNvSpPr>
            <a:spLocks noChangeArrowheads="1"/>
          </p:cNvSpPr>
          <p:nvPr/>
        </p:nvSpPr>
        <p:spPr bwMode="gray">
          <a:xfrm>
            <a:off x="4714876" y="3500444"/>
            <a:ext cx="3429024" cy="785818"/>
          </a:xfrm>
          <a:prstGeom prst="roundRect">
            <a:avLst>
              <a:gd name="adj" fmla="val 50000"/>
            </a:avLst>
          </a:prstGeom>
          <a:gradFill rotWithShape="1">
            <a:gsLst>
              <a:gs pos="0">
                <a:srgbClr val="CCFFFF"/>
              </a:gs>
              <a:gs pos="100000">
                <a:srgbClr val="CCFFFF">
                  <a:gamma/>
                  <a:tint val="5882"/>
                  <a:invGamma/>
                </a:srgbClr>
              </a:gs>
            </a:gsLst>
            <a:lin ang="0" scaled="1"/>
          </a:gradFill>
          <a:ln w="38100" algn="ctr">
            <a:solidFill>
              <a:srgbClr val="808080"/>
            </a:solidFill>
            <a:round/>
            <a:headEnd/>
            <a:tailEnd/>
          </a:ln>
          <a:effectLst/>
        </p:spPr>
        <p:txBody>
          <a:bodyPr wrap="none" anchor="ctr"/>
          <a:lstStyle/>
          <a:p>
            <a:r>
              <a:rPr lang="zh-CN" altLang="en-US" sz="2400" b="1">
                <a:solidFill>
                  <a:srgbClr val="000000"/>
                </a:solidFill>
                <a:ea typeface="黑体" pitchFamily="49" charset="-122"/>
              </a:rPr>
              <a:t>世界上每</a:t>
            </a:r>
            <a:r>
              <a:rPr lang="en-US" altLang="zh-CN" sz="2400" b="1">
                <a:solidFill>
                  <a:srgbClr val="FF0000"/>
                </a:solidFill>
                <a:ea typeface="黑体" pitchFamily="49" charset="-122"/>
              </a:rPr>
              <a:t>21</a:t>
            </a:r>
            <a:r>
              <a:rPr lang="zh-CN" altLang="en-US" sz="2400" b="1">
                <a:solidFill>
                  <a:srgbClr val="FF0000"/>
                </a:solidFill>
                <a:ea typeface="黑体" pitchFamily="49" charset="-122"/>
              </a:rPr>
              <a:t>秒</a:t>
            </a:r>
            <a:endParaRPr lang="en-US" altLang="zh-CN" sz="2400" b="1">
              <a:solidFill>
                <a:srgbClr val="FF0000"/>
              </a:solidFill>
              <a:ea typeface="黑体" pitchFamily="49" charset="-122"/>
            </a:endParaRPr>
          </a:p>
          <a:p>
            <a:r>
              <a:rPr lang="zh-CN" altLang="en-US" sz="2400" b="1">
                <a:solidFill>
                  <a:srgbClr val="000000"/>
                </a:solidFill>
                <a:ea typeface="黑体" pitchFamily="49" charset="-122"/>
              </a:rPr>
              <a:t>就有一人死于结核病</a:t>
            </a:r>
            <a:endParaRPr lang="en-US" altLang="zh-CN" sz="2400" b="1">
              <a:solidFill>
                <a:srgbClr val="000000"/>
              </a:solidFill>
              <a:ea typeface="黑体" pitchFamily="49" charset="-122"/>
            </a:endParaRPr>
          </a:p>
        </p:txBody>
      </p:sp>
      <p:sp>
        <p:nvSpPr>
          <p:cNvPr id="9" name="灯片编号占位符 8"/>
          <p:cNvSpPr>
            <a:spLocks noGrp="1"/>
          </p:cNvSpPr>
          <p:nvPr>
            <p:ph type="sldNum" sz="quarter" idx="12"/>
          </p:nvPr>
        </p:nvSpPr>
        <p:spPr>
          <a:xfrm>
            <a:off x="6357950" y="4714890"/>
            <a:ext cx="2133600" cy="273844"/>
          </a:xfrm>
        </p:spPr>
        <p:txBody>
          <a:bodyPr/>
          <a:lstStyle/>
          <a:p>
            <a:fld id="{0C913308-F349-4B6D-A68A-DD1791B4A57B}" type="slidenum">
              <a:rPr lang="zh-CN" altLang="en-US" smtClean="0"/>
              <a:pPr/>
              <a:t>3</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0C913308-F349-4B6D-A68A-DD1791B4A57B}" type="slidenum">
              <a:rPr lang="zh-CN" altLang="en-US" smtClean="0"/>
              <a:pPr/>
              <a:t>4</a:t>
            </a:fld>
            <a:endParaRPr lang="zh-CN" altLang="en-US"/>
          </a:p>
        </p:txBody>
      </p:sp>
      <p:sp>
        <p:nvSpPr>
          <p:cNvPr id="3" name="矩形 2"/>
          <p:cNvSpPr/>
          <p:nvPr/>
        </p:nvSpPr>
        <p:spPr>
          <a:xfrm>
            <a:off x="714348" y="285734"/>
            <a:ext cx="7286676" cy="64294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3200" b="1">
                <a:latin typeface="黑体" pitchFamily="49" charset="-122"/>
                <a:ea typeface="黑体" pitchFamily="49" charset="-122"/>
              </a:rPr>
              <a:t>结核病的起源？</a:t>
            </a:r>
            <a:endParaRPr lang="zh-CN" altLang="en-US" sz="3200" b="1" dirty="0">
              <a:latin typeface="黑体" pitchFamily="49" charset="-122"/>
              <a:ea typeface="黑体" pitchFamily="49" charset="-122"/>
            </a:endParaRPr>
          </a:p>
        </p:txBody>
      </p:sp>
      <p:pic>
        <p:nvPicPr>
          <p:cNvPr id="19458" name="Picture 2"/>
          <p:cNvPicPr>
            <a:picLocks noChangeAspect="1" noChangeArrowheads="1"/>
          </p:cNvPicPr>
          <p:nvPr/>
        </p:nvPicPr>
        <p:blipFill>
          <a:blip r:embed="rId2"/>
          <a:srcRect t="12500"/>
          <a:stretch>
            <a:fillRect/>
          </a:stretch>
        </p:blipFill>
        <p:spPr bwMode="auto">
          <a:xfrm>
            <a:off x="500034" y="1142990"/>
            <a:ext cx="7657468" cy="2500330"/>
          </a:xfrm>
          <a:prstGeom prst="rect">
            <a:avLst/>
          </a:prstGeom>
          <a:noFill/>
          <a:ln w="9525">
            <a:noFill/>
            <a:miter lim="800000"/>
            <a:headEnd/>
            <a:tailEnd/>
          </a:ln>
          <a:effectLst/>
        </p:spPr>
      </p:pic>
      <p:sp>
        <p:nvSpPr>
          <p:cNvPr id="5" name="TextBox 4"/>
          <p:cNvSpPr txBox="1"/>
          <p:nvPr/>
        </p:nvSpPr>
        <p:spPr>
          <a:xfrm>
            <a:off x="1357290" y="3714758"/>
            <a:ext cx="6000792" cy="523220"/>
          </a:xfrm>
          <a:prstGeom prst="rect">
            <a:avLst/>
          </a:prstGeom>
          <a:noFill/>
        </p:spPr>
        <p:txBody>
          <a:bodyPr wrap="square" rtlCol="0">
            <a:spAutoFit/>
          </a:bodyPr>
          <a:lstStyle/>
          <a:p>
            <a:pPr algn="ctr"/>
            <a:r>
              <a:rPr lang="zh-CN" altLang="en-US" sz="2800" b="1">
                <a:ea typeface="黑体" pitchFamily="49" charset="-122"/>
              </a:rPr>
              <a:t>南美洲的结核病由海豹传播而来？</a:t>
            </a:r>
          </a:p>
        </p:txBody>
      </p:sp>
      <p:sp>
        <p:nvSpPr>
          <p:cNvPr id="6" name="矩形 5"/>
          <p:cNvSpPr/>
          <p:nvPr/>
        </p:nvSpPr>
        <p:spPr>
          <a:xfrm>
            <a:off x="4214810" y="4572014"/>
            <a:ext cx="2923364" cy="307777"/>
          </a:xfrm>
          <a:prstGeom prst="rect">
            <a:avLst/>
          </a:prstGeom>
        </p:spPr>
        <p:txBody>
          <a:bodyPr wrap="none">
            <a:spAutoFit/>
          </a:bodyPr>
          <a:lstStyle/>
          <a:p>
            <a:pPr algn="r"/>
            <a:r>
              <a:rPr lang="en-US" sz="1400" i="1" u="sng">
                <a:hlinkClick r:id="rId3" tooltip="Nature."/>
              </a:rPr>
              <a:t>Nature.</a:t>
            </a:r>
            <a:r>
              <a:rPr lang="en-US" sz="1400" i="1"/>
              <a:t> 2014 Oct 23;514(7523):494-7</a:t>
            </a:r>
            <a:endParaRPr lang="zh-CN" altLang="en-US" sz="1400"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nvGraphicFramePr>
        <p:xfrm>
          <a:off x="4514850" y="2319338"/>
          <a:ext cx="114300" cy="161925"/>
        </p:xfrm>
        <a:graphic>
          <a:graphicData uri="http://schemas.openxmlformats.org/presentationml/2006/ole">
            <mc:AlternateContent xmlns:mc="http://schemas.openxmlformats.org/markup-compatibility/2006">
              <mc:Choice xmlns:v="urn:schemas-microsoft-com:vml" Requires="v">
                <p:oleObj spid="_x0000_s1029" name="公式" r:id="rId3" imgW="114120" imgH="215640" progId="Equation.3">
                  <p:embed/>
                </p:oleObj>
              </mc:Choice>
              <mc:Fallback>
                <p:oleObj name="公式" r:id="rId3" imgW="114120" imgH="2156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2319338"/>
                        <a:ext cx="114300"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标题 4"/>
          <p:cNvSpPr>
            <a:spLocks noGrp="1"/>
          </p:cNvSpPr>
          <p:nvPr>
            <p:ph type="title"/>
          </p:nvPr>
        </p:nvSpPr>
        <p:spPr>
          <a:xfrm>
            <a:off x="428596" y="107139"/>
            <a:ext cx="8229600" cy="857250"/>
          </a:xfrm>
        </p:spPr>
        <p:txBody>
          <a:bodyPr>
            <a:normAutofit/>
          </a:bodyPr>
          <a:lstStyle/>
          <a:p>
            <a:r>
              <a:rPr lang="zh-CN" altLang="en-US" sz="3200" b="1">
                <a:latin typeface="+mn-lt"/>
                <a:ea typeface="黑体" pitchFamily="49" charset="-122"/>
              </a:rPr>
              <a:t>世界范围内结核病的发病率</a:t>
            </a:r>
          </a:p>
        </p:txBody>
      </p:sp>
      <p:sp>
        <p:nvSpPr>
          <p:cNvPr id="6" name="TextBox 5"/>
          <p:cNvSpPr txBox="1"/>
          <p:nvPr/>
        </p:nvSpPr>
        <p:spPr>
          <a:xfrm>
            <a:off x="2000232" y="4768469"/>
            <a:ext cx="5715040" cy="276999"/>
          </a:xfrm>
          <a:prstGeom prst="rect">
            <a:avLst/>
          </a:prstGeom>
          <a:noFill/>
        </p:spPr>
        <p:txBody>
          <a:bodyPr wrap="square" rtlCol="0">
            <a:spAutoFit/>
          </a:bodyPr>
          <a:lstStyle/>
          <a:p>
            <a:pPr algn="r"/>
            <a:r>
              <a:rPr lang="en-US" altLang="zh-CN" sz="1200" i="1"/>
              <a:t>——Global Tuberculosis Report 2015 WHO</a:t>
            </a:r>
            <a:endParaRPr lang="zh-CN" altLang="en-US" sz="1200" i="1" dirty="0"/>
          </a:p>
        </p:txBody>
      </p:sp>
      <p:sp>
        <p:nvSpPr>
          <p:cNvPr id="7" name="灯片编号占位符 6"/>
          <p:cNvSpPr>
            <a:spLocks noGrp="1"/>
          </p:cNvSpPr>
          <p:nvPr>
            <p:ph type="sldNum" sz="quarter" idx="12"/>
          </p:nvPr>
        </p:nvSpPr>
        <p:spPr>
          <a:xfrm>
            <a:off x="6643702" y="4714890"/>
            <a:ext cx="2133600" cy="273844"/>
          </a:xfrm>
        </p:spPr>
        <p:txBody>
          <a:bodyPr/>
          <a:lstStyle/>
          <a:p>
            <a:fld id="{0C913308-F349-4B6D-A68A-DD1791B4A57B}" type="slidenum">
              <a:rPr lang="zh-CN" altLang="en-US" smtClean="0"/>
              <a:pPr/>
              <a:t>5</a:t>
            </a:fld>
            <a:endParaRPr lang="zh-CN" altLang="en-US"/>
          </a:p>
        </p:txBody>
      </p:sp>
      <p:pic>
        <p:nvPicPr>
          <p:cNvPr id="1027" name="Picture 3"/>
          <p:cNvPicPr>
            <a:picLocks noChangeAspect="1" noChangeArrowheads="1"/>
          </p:cNvPicPr>
          <p:nvPr/>
        </p:nvPicPr>
        <p:blipFill>
          <a:blip r:embed="rId5"/>
          <a:srcRect/>
          <a:stretch>
            <a:fillRect/>
          </a:stretch>
        </p:blipFill>
        <p:spPr bwMode="auto">
          <a:xfrm>
            <a:off x="1785918" y="857238"/>
            <a:ext cx="5757871" cy="37540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755580" y="843560"/>
          <a:ext cx="7008435" cy="3949561"/>
        </p:xfrm>
        <a:graphic>
          <a:graphicData uri="http://schemas.openxmlformats.org/drawingml/2006/table">
            <a:tbl>
              <a:tblPr/>
              <a:tblGrid>
                <a:gridCol w="386317">
                  <a:extLst>
                    <a:ext uri="{9D8B030D-6E8A-4147-A177-3AD203B41FA5}">
                      <a16:colId xmlns:a16="http://schemas.microsoft.com/office/drawing/2014/main" xmlns="" val="20000"/>
                    </a:ext>
                  </a:extLst>
                </a:gridCol>
                <a:gridCol w="424949">
                  <a:extLst>
                    <a:ext uri="{9D8B030D-6E8A-4147-A177-3AD203B41FA5}">
                      <a16:colId xmlns:a16="http://schemas.microsoft.com/office/drawing/2014/main" xmlns="" val="20001"/>
                    </a:ext>
                  </a:extLst>
                </a:gridCol>
                <a:gridCol w="437826">
                  <a:extLst>
                    <a:ext uri="{9D8B030D-6E8A-4147-A177-3AD203B41FA5}">
                      <a16:colId xmlns:a16="http://schemas.microsoft.com/office/drawing/2014/main" xmlns="" val="20002"/>
                    </a:ext>
                  </a:extLst>
                </a:gridCol>
                <a:gridCol w="437826">
                  <a:extLst>
                    <a:ext uri="{9D8B030D-6E8A-4147-A177-3AD203B41FA5}">
                      <a16:colId xmlns:a16="http://schemas.microsoft.com/office/drawing/2014/main" xmlns="" val="20003"/>
                    </a:ext>
                  </a:extLst>
                </a:gridCol>
                <a:gridCol w="437826">
                  <a:extLst>
                    <a:ext uri="{9D8B030D-6E8A-4147-A177-3AD203B41FA5}">
                      <a16:colId xmlns:a16="http://schemas.microsoft.com/office/drawing/2014/main" xmlns="" val="20004"/>
                    </a:ext>
                  </a:extLst>
                </a:gridCol>
                <a:gridCol w="437826">
                  <a:extLst>
                    <a:ext uri="{9D8B030D-6E8A-4147-A177-3AD203B41FA5}">
                      <a16:colId xmlns:a16="http://schemas.microsoft.com/office/drawing/2014/main" xmlns="" val="20005"/>
                    </a:ext>
                  </a:extLst>
                </a:gridCol>
                <a:gridCol w="437826">
                  <a:extLst>
                    <a:ext uri="{9D8B030D-6E8A-4147-A177-3AD203B41FA5}">
                      <a16:colId xmlns:a16="http://schemas.microsoft.com/office/drawing/2014/main" xmlns="" val="20006"/>
                    </a:ext>
                  </a:extLst>
                </a:gridCol>
                <a:gridCol w="437826">
                  <a:extLst>
                    <a:ext uri="{9D8B030D-6E8A-4147-A177-3AD203B41FA5}">
                      <a16:colId xmlns:a16="http://schemas.microsoft.com/office/drawing/2014/main" xmlns="" val="20007"/>
                    </a:ext>
                  </a:extLst>
                </a:gridCol>
                <a:gridCol w="437826">
                  <a:extLst>
                    <a:ext uri="{9D8B030D-6E8A-4147-A177-3AD203B41FA5}">
                      <a16:colId xmlns:a16="http://schemas.microsoft.com/office/drawing/2014/main" xmlns="" val="20008"/>
                    </a:ext>
                  </a:extLst>
                </a:gridCol>
                <a:gridCol w="437826">
                  <a:extLst>
                    <a:ext uri="{9D8B030D-6E8A-4147-A177-3AD203B41FA5}">
                      <a16:colId xmlns:a16="http://schemas.microsoft.com/office/drawing/2014/main" xmlns="" val="20009"/>
                    </a:ext>
                  </a:extLst>
                </a:gridCol>
                <a:gridCol w="437826">
                  <a:extLst>
                    <a:ext uri="{9D8B030D-6E8A-4147-A177-3AD203B41FA5}">
                      <a16:colId xmlns:a16="http://schemas.microsoft.com/office/drawing/2014/main" xmlns="" val="20010"/>
                    </a:ext>
                  </a:extLst>
                </a:gridCol>
                <a:gridCol w="437826">
                  <a:extLst>
                    <a:ext uri="{9D8B030D-6E8A-4147-A177-3AD203B41FA5}">
                      <a16:colId xmlns:a16="http://schemas.microsoft.com/office/drawing/2014/main" xmlns="" val="20011"/>
                    </a:ext>
                  </a:extLst>
                </a:gridCol>
                <a:gridCol w="437826">
                  <a:extLst>
                    <a:ext uri="{9D8B030D-6E8A-4147-A177-3AD203B41FA5}">
                      <a16:colId xmlns:a16="http://schemas.microsoft.com/office/drawing/2014/main" xmlns="" val="20012"/>
                    </a:ext>
                  </a:extLst>
                </a:gridCol>
                <a:gridCol w="222132">
                  <a:extLst>
                    <a:ext uri="{9D8B030D-6E8A-4147-A177-3AD203B41FA5}">
                      <a16:colId xmlns:a16="http://schemas.microsoft.com/office/drawing/2014/main" xmlns="" val="20013"/>
                    </a:ext>
                  </a:extLst>
                </a:gridCol>
                <a:gridCol w="193159">
                  <a:extLst>
                    <a:ext uri="{9D8B030D-6E8A-4147-A177-3AD203B41FA5}">
                      <a16:colId xmlns:a16="http://schemas.microsoft.com/office/drawing/2014/main" xmlns="" val="20014"/>
                    </a:ext>
                  </a:extLst>
                </a:gridCol>
                <a:gridCol w="965792">
                  <a:extLst>
                    <a:ext uri="{9D8B030D-6E8A-4147-A177-3AD203B41FA5}">
                      <a16:colId xmlns:a16="http://schemas.microsoft.com/office/drawing/2014/main" xmlns="" val="20015"/>
                    </a:ext>
                  </a:extLst>
                </a:gridCol>
              </a:tblGrid>
              <a:tr h="282447">
                <a:tc>
                  <a:txBody>
                    <a:bodyPr/>
                    <a:lstStyle/>
                    <a:p>
                      <a:pPr algn="l" fontAlgn="ctr"/>
                      <a:r>
                        <a:rPr lang="zh-CN" altLang="en-US" sz="700" b="0" i="0" u="none" strike="noStrike">
                          <a:solidFill>
                            <a:srgbClr val="000000"/>
                          </a:solidFill>
                          <a:latin typeface="宋体"/>
                        </a:rPr>
                        <a:t>  年份    排序</a:t>
                      </a:r>
                    </a:p>
                  </a:txBody>
                  <a:tcPr marL="8404" marR="8404" marT="840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rgbClr val="EAF1DD"/>
                    </a:solidFill>
                  </a:tcPr>
                </a:tc>
                <a:tc>
                  <a:txBody>
                    <a:bodyPr/>
                    <a:lstStyle/>
                    <a:p>
                      <a:pPr algn="r" fontAlgn="ctr"/>
                      <a:r>
                        <a:rPr lang="en-US" altLang="zh-CN" sz="1000" b="1" i="0" u="none" strike="noStrike">
                          <a:solidFill>
                            <a:srgbClr val="000000"/>
                          </a:solidFill>
                          <a:latin typeface="Times New Roman"/>
                        </a:rPr>
                        <a:t>2004</a:t>
                      </a:r>
                    </a:p>
                  </a:txBody>
                  <a:tcPr marL="8404" marR="8404" marT="840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ctr"/>
                      <a:r>
                        <a:rPr lang="en-US" altLang="zh-CN" sz="1000" b="1" i="0" u="none" strike="noStrike">
                          <a:solidFill>
                            <a:srgbClr val="000000"/>
                          </a:solidFill>
                          <a:latin typeface="Times New Roman"/>
                        </a:rPr>
                        <a:t>2005</a:t>
                      </a:r>
                    </a:p>
                  </a:txBody>
                  <a:tcPr marL="8404" marR="8404" marT="840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ctr"/>
                      <a:r>
                        <a:rPr lang="en-US" altLang="zh-CN" sz="1000" b="1" i="0" u="none" strike="noStrike">
                          <a:solidFill>
                            <a:srgbClr val="000000"/>
                          </a:solidFill>
                          <a:latin typeface="Times New Roman"/>
                        </a:rPr>
                        <a:t>2006</a:t>
                      </a:r>
                    </a:p>
                  </a:txBody>
                  <a:tcPr marL="8404" marR="8404" marT="840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ctr"/>
                      <a:r>
                        <a:rPr lang="en-US" altLang="zh-CN" sz="1000" b="1" i="0" u="none" strike="noStrike">
                          <a:solidFill>
                            <a:srgbClr val="000000"/>
                          </a:solidFill>
                          <a:latin typeface="Times New Roman"/>
                        </a:rPr>
                        <a:t>2007</a:t>
                      </a:r>
                    </a:p>
                  </a:txBody>
                  <a:tcPr marL="8404" marR="8404" marT="840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ctr"/>
                      <a:r>
                        <a:rPr lang="en-US" altLang="zh-CN" sz="1000" b="1" i="0" u="none" strike="noStrike">
                          <a:solidFill>
                            <a:srgbClr val="000000"/>
                          </a:solidFill>
                          <a:latin typeface="Times New Roman"/>
                        </a:rPr>
                        <a:t>2008</a:t>
                      </a:r>
                    </a:p>
                  </a:txBody>
                  <a:tcPr marL="8404" marR="8404" marT="840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ctr"/>
                      <a:r>
                        <a:rPr lang="en-US" altLang="zh-CN" sz="1000" b="1" i="0" u="none" strike="noStrike">
                          <a:solidFill>
                            <a:srgbClr val="000000"/>
                          </a:solidFill>
                          <a:latin typeface="Times New Roman"/>
                        </a:rPr>
                        <a:t>2009</a:t>
                      </a:r>
                    </a:p>
                  </a:txBody>
                  <a:tcPr marL="8404" marR="8404" marT="840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ctr"/>
                      <a:r>
                        <a:rPr lang="en-US" altLang="zh-CN" sz="1000" b="1" i="0" u="none" strike="noStrike">
                          <a:solidFill>
                            <a:srgbClr val="000000"/>
                          </a:solidFill>
                          <a:latin typeface="Times New Roman"/>
                        </a:rPr>
                        <a:t>2010</a:t>
                      </a:r>
                    </a:p>
                  </a:txBody>
                  <a:tcPr marL="8404" marR="8404" marT="840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ctr"/>
                      <a:r>
                        <a:rPr lang="en-US" altLang="zh-CN" sz="1000" b="1" i="0" u="none" strike="noStrike">
                          <a:solidFill>
                            <a:srgbClr val="000000"/>
                          </a:solidFill>
                          <a:latin typeface="Times New Roman"/>
                        </a:rPr>
                        <a:t>2011</a:t>
                      </a:r>
                    </a:p>
                  </a:txBody>
                  <a:tcPr marL="8404" marR="8404" marT="840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ctr"/>
                      <a:r>
                        <a:rPr lang="en-US" altLang="zh-CN" sz="1000" b="1" i="0" u="none" strike="noStrike">
                          <a:solidFill>
                            <a:srgbClr val="000000"/>
                          </a:solidFill>
                          <a:latin typeface="Times New Roman"/>
                        </a:rPr>
                        <a:t>2012</a:t>
                      </a:r>
                    </a:p>
                  </a:txBody>
                  <a:tcPr marL="8404" marR="8404" marT="840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ctr"/>
                      <a:r>
                        <a:rPr lang="en-US" altLang="zh-CN" sz="1000" b="1" i="0" u="none" strike="noStrike">
                          <a:solidFill>
                            <a:srgbClr val="000000"/>
                          </a:solidFill>
                          <a:latin typeface="Times New Roman"/>
                        </a:rPr>
                        <a:t>2013</a:t>
                      </a:r>
                    </a:p>
                  </a:txBody>
                  <a:tcPr marL="8404" marR="8404" marT="840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ctr"/>
                      <a:r>
                        <a:rPr lang="en-US" altLang="zh-CN" sz="1000" b="1" i="0" u="none" strike="noStrike">
                          <a:solidFill>
                            <a:srgbClr val="000000"/>
                          </a:solidFill>
                          <a:latin typeface="Times New Roman"/>
                        </a:rPr>
                        <a:t>2014</a:t>
                      </a:r>
                    </a:p>
                  </a:txBody>
                  <a:tcPr marL="8404" marR="8404" marT="840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ctr"/>
                      <a:r>
                        <a:rPr lang="en-US" altLang="zh-CN" sz="1000" b="1" i="0" u="none" strike="noStrike">
                          <a:solidFill>
                            <a:srgbClr val="000000"/>
                          </a:solidFill>
                          <a:latin typeface="Times New Roman"/>
                        </a:rPr>
                        <a:t>2015</a:t>
                      </a:r>
                    </a:p>
                  </a:txBody>
                  <a:tcPr marL="8404" marR="8404" marT="840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ctr"/>
                      <a:r>
                        <a:rPr lang="zh-CN" altLang="en-US" sz="1000" b="1" i="0" u="none" strike="noStrike">
                          <a:solidFill>
                            <a:srgbClr val="000000"/>
                          </a:solidFill>
                          <a:latin typeface="Times New Roman"/>
                        </a:rPr>
                        <a:t>　</a:t>
                      </a:r>
                    </a:p>
                  </a:txBody>
                  <a:tcPr marL="8404" marR="8404" marT="840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0"/>
                  </a:ext>
                </a:extLst>
              </a:tr>
              <a:tr h="193006">
                <a:tc>
                  <a:txBody>
                    <a:bodyPr/>
                    <a:lstStyle/>
                    <a:p>
                      <a:pPr algn="ctr" fontAlgn="ctr"/>
                      <a:r>
                        <a:rPr lang="en-US" altLang="zh-CN" sz="1000" b="1" i="0" u="none" strike="noStrike">
                          <a:solidFill>
                            <a:srgbClr val="000000"/>
                          </a:solidFill>
                          <a:latin typeface="Times New Roman"/>
                        </a:rPr>
                        <a:t>1</a:t>
                      </a:r>
                    </a:p>
                  </a:txBody>
                  <a:tcPr marL="8404" marR="8404" marT="840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EAF1DD"/>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w="6350" cap="flat" cmpd="sng" algn="ctr">
                      <a:solidFill>
                        <a:srgbClr val="000000"/>
                      </a:solidFill>
                      <a:prstDash val="solid"/>
                      <a:round/>
                      <a:headEnd type="none" w="med" len="med"/>
                      <a:tailEnd type="none" w="med" len="med"/>
                    </a:lnT>
                    <a:lnB>
                      <a:noFill/>
                    </a:lnB>
                    <a:solidFill>
                      <a:srgbClr val="9966FF"/>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w="6350" cap="flat" cmpd="sng" algn="ctr">
                      <a:solidFill>
                        <a:srgbClr val="000000"/>
                      </a:solidFill>
                      <a:prstDash val="solid"/>
                      <a:round/>
                      <a:headEnd type="none" w="med" len="med"/>
                      <a:tailEnd type="none" w="med" len="med"/>
                    </a:lnT>
                    <a:lnB>
                      <a:noFill/>
                    </a:lnB>
                    <a:solidFill>
                      <a:srgbClr val="9966FF"/>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w="6350" cap="flat" cmpd="sng" algn="ctr">
                      <a:solidFill>
                        <a:srgbClr val="000000"/>
                      </a:solidFill>
                      <a:prstDash val="solid"/>
                      <a:round/>
                      <a:headEnd type="none" w="med" len="med"/>
                      <a:tailEnd type="none" w="med" len="med"/>
                    </a:lnT>
                    <a:lnB>
                      <a:noFill/>
                    </a:lnB>
                    <a:solidFill>
                      <a:srgbClr val="9966FF"/>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w="6350" cap="flat" cmpd="sng" algn="ctr">
                      <a:solidFill>
                        <a:srgbClr val="000000"/>
                      </a:solidFill>
                      <a:prstDash val="solid"/>
                      <a:round/>
                      <a:headEnd type="none" w="med" len="med"/>
                      <a:tailEnd type="none" w="med" len="med"/>
                    </a:lnT>
                    <a:lnB>
                      <a:noFill/>
                    </a:lnB>
                    <a:solidFill>
                      <a:srgbClr val="66FFFF"/>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w="6350" cap="flat" cmpd="sng" algn="ctr">
                      <a:solidFill>
                        <a:srgbClr val="000000"/>
                      </a:solidFill>
                      <a:prstDash val="solid"/>
                      <a:round/>
                      <a:headEnd type="none" w="med" len="med"/>
                      <a:tailEnd type="none" w="med" len="med"/>
                    </a:lnT>
                    <a:lnB>
                      <a:noFill/>
                    </a:lnB>
                    <a:solidFill>
                      <a:srgbClr val="66FFFF"/>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w="6350" cap="flat" cmpd="sng" algn="ctr">
                      <a:solidFill>
                        <a:srgbClr val="000000"/>
                      </a:solidFill>
                      <a:prstDash val="solid"/>
                      <a:round/>
                      <a:headEnd type="none" w="med" len="med"/>
                      <a:tailEnd type="none" w="med" len="med"/>
                    </a:lnT>
                    <a:lnB>
                      <a:noFill/>
                    </a:lnB>
                    <a:solidFill>
                      <a:srgbClr val="66FFFF"/>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w="6350" cap="flat" cmpd="sng" algn="ctr">
                      <a:solidFill>
                        <a:srgbClr val="000000"/>
                      </a:solidFill>
                      <a:prstDash val="solid"/>
                      <a:round/>
                      <a:headEnd type="none" w="med" len="med"/>
                      <a:tailEnd type="none" w="med" len="med"/>
                    </a:lnT>
                    <a:lnB>
                      <a:noFill/>
                    </a:lnB>
                    <a:solidFill>
                      <a:srgbClr val="FF99FF"/>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w="6350" cap="flat" cmpd="sng" algn="ctr">
                      <a:solidFill>
                        <a:srgbClr val="000000"/>
                      </a:solidFill>
                      <a:prstDash val="solid"/>
                      <a:round/>
                      <a:headEnd type="none" w="med" len="med"/>
                      <a:tailEnd type="none" w="med" len="med"/>
                    </a:lnT>
                    <a:lnB>
                      <a:noFill/>
                    </a:lnB>
                    <a:solidFill>
                      <a:srgbClr val="FF99FF"/>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w="6350" cap="flat" cmpd="sng" algn="ctr">
                      <a:solidFill>
                        <a:srgbClr val="000000"/>
                      </a:solidFill>
                      <a:prstDash val="solid"/>
                      <a:round/>
                      <a:headEnd type="none" w="med" len="med"/>
                      <a:tailEnd type="none" w="med" len="med"/>
                    </a:lnT>
                    <a:lnB>
                      <a:noFill/>
                    </a:lnB>
                    <a:solidFill>
                      <a:srgbClr val="FF99FF"/>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w="6350" cap="flat" cmpd="sng" algn="ctr">
                      <a:solidFill>
                        <a:srgbClr val="000000"/>
                      </a:solidFill>
                      <a:prstDash val="solid"/>
                      <a:round/>
                      <a:headEnd type="none" w="med" len="med"/>
                      <a:tailEnd type="none" w="med" len="med"/>
                    </a:lnT>
                    <a:lnB>
                      <a:noFill/>
                    </a:lnB>
                    <a:solidFill>
                      <a:srgbClr val="FF99FF"/>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w="6350" cap="flat" cmpd="sng" algn="ctr">
                      <a:solidFill>
                        <a:srgbClr val="000000"/>
                      </a:solidFill>
                      <a:prstDash val="solid"/>
                      <a:round/>
                      <a:headEnd type="none" w="med" len="med"/>
                      <a:tailEnd type="none" w="med" len="med"/>
                    </a:lnT>
                    <a:lnB>
                      <a:noFill/>
                    </a:lnB>
                    <a:solidFill>
                      <a:srgbClr val="FF99FF"/>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w="6350" cap="flat" cmpd="sng" algn="ctr">
                      <a:solidFill>
                        <a:srgbClr val="000000"/>
                      </a:solidFill>
                      <a:prstDash val="solid"/>
                      <a:round/>
                      <a:headEnd type="none" w="med" len="med"/>
                      <a:tailEnd type="none" w="med" len="med"/>
                    </a:lnT>
                    <a:lnB>
                      <a:noFill/>
                    </a:lnB>
                    <a:solidFill>
                      <a:srgbClr val="FF99FF"/>
                    </a:solidFill>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1"/>
                  </a:ext>
                </a:extLst>
              </a:tr>
              <a:tr h="193006">
                <a:tc>
                  <a:txBody>
                    <a:bodyPr/>
                    <a:lstStyle/>
                    <a:p>
                      <a:pPr algn="l" fontAlgn="ctr"/>
                      <a:r>
                        <a:rPr lang="zh-CN" altLang="en-US" sz="1000" b="0" i="0" u="none" strike="noStrike">
                          <a:solidFill>
                            <a:srgbClr val="000000"/>
                          </a:solidFill>
                          <a:latin typeface="宋体"/>
                        </a:rPr>
                        <a:t>　</a:t>
                      </a:r>
                    </a:p>
                  </a:txBody>
                  <a:tcPr marL="8404" marR="8404" marT="840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2"/>
                  </a:ext>
                </a:extLst>
              </a:tr>
              <a:tr h="193006">
                <a:tc>
                  <a:txBody>
                    <a:bodyPr/>
                    <a:lstStyle/>
                    <a:p>
                      <a:pPr algn="ctr" fontAlgn="ctr"/>
                      <a:r>
                        <a:rPr lang="en-US" altLang="zh-CN" sz="1000" b="1" i="0" u="none" strike="noStrike">
                          <a:solidFill>
                            <a:srgbClr val="000000"/>
                          </a:solidFill>
                          <a:latin typeface="Times New Roman"/>
                        </a:rPr>
                        <a:t>2</a:t>
                      </a:r>
                    </a:p>
                  </a:txBody>
                  <a:tcPr marL="8404" marR="8404" marT="8404" marB="0" anchor="ctr">
                    <a:lnL w="6350" cap="flat" cmpd="sng" algn="ctr">
                      <a:solidFill>
                        <a:srgbClr val="000000"/>
                      </a:solidFill>
                      <a:prstDash val="solid"/>
                      <a:round/>
                      <a:headEnd type="none" w="med" len="med"/>
                      <a:tailEnd type="none" w="med" len="med"/>
                    </a:lnL>
                    <a:lnR>
                      <a:noFill/>
                    </a:lnR>
                    <a:lnT>
                      <a:noFill/>
                    </a:lnT>
                    <a:lnB>
                      <a:noFill/>
                    </a:lnB>
                    <a:solidFill>
                      <a:srgbClr val="EAF1DD"/>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66FFFF"/>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66FFFF"/>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66FFFF"/>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9966FF"/>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9966FF"/>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FF99FF"/>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66FFFF"/>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66FFFF"/>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66FFFF"/>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A5A5A5"/>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66FFFF"/>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A5A5A5"/>
                    </a:solidFill>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3"/>
                  </a:ext>
                </a:extLst>
              </a:tr>
              <a:tr h="193006">
                <a:tc>
                  <a:txBody>
                    <a:bodyPr/>
                    <a:lstStyle/>
                    <a:p>
                      <a:pPr algn="l" fontAlgn="ctr"/>
                      <a:r>
                        <a:rPr lang="zh-CN" altLang="en-US" sz="1000" b="0" i="0" u="none" strike="noStrike">
                          <a:solidFill>
                            <a:srgbClr val="000000"/>
                          </a:solidFill>
                          <a:latin typeface="宋体"/>
                        </a:rPr>
                        <a:t>　</a:t>
                      </a:r>
                    </a:p>
                  </a:txBody>
                  <a:tcPr marL="8404" marR="8404" marT="840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4"/>
                  </a:ext>
                </a:extLst>
              </a:tr>
              <a:tr h="193006">
                <a:tc>
                  <a:txBody>
                    <a:bodyPr/>
                    <a:lstStyle/>
                    <a:p>
                      <a:pPr algn="ctr" fontAlgn="ctr"/>
                      <a:r>
                        <a:rPr lang="en-US" altLang="zh-CN" sz="1000" b="1" i="0" u="none" strike="noStrike">
                          <a:solidFill>
                            <a:srgbClr val="000000"/>
                          </a:solidFill>
                          <a:latin typeface="Times New Roman"/>
                        </a:rPr>
                        <a:t>3</a:t>
                      </a:r>
                    </a:p>
                  </a:txBody>
                  <a:tcPr marL="8404" marR="8404" marT="8404" marB="0" anchor="ctr">
                    <a:lnL w="6350" cap="flat" cmpd="sng" algn="ctr">
                      <a:solidFill>
                        <a:srgbClr val="000000"/>
                      </a:solidFill>
                      <a:prstDash val="solid"/>
                      <a:round/>
                      <a:headEnd type="none" w="med" len="med"/>
                      <a:tailEnd type="none" w="med" len="med"/>
                    </a:lnL>
                    <a:lnR>
                      <a:noFill/>
                    </a:lnR>
                    <a:lnT>
                      <a:noFill/>
                    </a:lnT>
                    <a:lnB>
                      <a:noFill/>
                    </a:lnB>
                    <a:solidFill>
                      <a:srgbClr val="EAF1DD"/>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538ED5"/>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A5A5A5"/>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A5A5A5"/>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A5A5A5"/>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A5A5A5"/>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9966FF"/>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9966FF"/>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9966FF"/>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9966FF"/>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66FFFF"/>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9966FF"/>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66FFFF"/>
                    </a:solidFill>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9966FF"/>
                    </a:solidFill>
                  </a:tcPr>
                </a:tc>
                <a:tc>
                  <a:txBody>
                    <a:bodyPr/>
                    <a:lstStyle/>
                    <a:p>
                      <a:pPr algn="l" fontAlgn="ctr"/>
                      <a:r>
                        <a:rPr lang="zh-CN" altLang="en-US" sz="700" b="0" i="0" u="none" strike="noStrike">
                          <a:solidFill>
                            <a:srgbClr val="000000"/>
                          </a:solidFill>
                          <a:latin typeface="宋体"/>
                        </a:rPr>
                        <a:t>肺结核</a:t>
                      </a:r>
                    </a:p>
                  </a:txBody>
                  <a:tcPr marL="8404" marR="8404" marT="8404"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5"/>
                  </a:ext>
                </a:extLst>
              </a:tr>
              <a:tr h="193006">
                <a:tc>
                  <a:txBody>
                    <a:bodyPr/>
                    <a:lstStyle/>
                    <a:p>
                      <a:pPr algn="l" fontAlgn="ctr"/>
                      <a:r>
                        <a:rPr lang="zh-CN" altLang="en-US" sz="1000" b="0" i="0" u="none" strike="noStrike">
                          <a:solidFill>
                            <a:srgbClr val="000000"/>
                          </a:solidFill>
                          <a:latin typeface="宋体"/>
                        </a:rPr>
                        <a:t>　</a:t>
                      </a:r>
                    </a:p>
                  </a:txBody>
                  <a:tcPr marL="8404" marR="8404" marT="840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66FFFF"/>
                    </a:solidFill>
                  </a:tcPr>
                </a:tc>
                <a:tc>
                  <a:txBody>
                    <a:bodyPr/>
                    <a:lstStyle/>
                    <a:p>
                      <a:pPr algn="l" fontAlgn="ctr"/>
                      <a:r>
                        <a:rPr lang="zh-CN" altLang="en-US" sz="700" b="0" i="0" u="none" strike="noStrike">
                          <a:solidFill>
                            <a:srgbClr val="000000"/>
                          </a:solidFill>
                          <a:latin typeface="宋体"/>
                        </a:rPr>
                        <a:t>乙肝</a:t>
                      </a:r>
                    </a:p>
                  </a:txBody>
                  <a:tcPr marL="8404" marR="8404" marT="8404"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6"/>
                  </a:ext>
                </a:extLst>
              </a:tr>
              <a:tr h="193006">
                <a:tc>
                  <a:txBody>
                    <a:bodyPr/>
                    <a:lstStyle/>
                    <a:p>
                      <a:pPr algn="ctr" fontAlgn="ctr"/>
                      <a:r>
                        <a:rPr lang="en-US" altLang="zh-CN" sz="1000" b="1" i="0" u="none" strike="noStrike">
                          <a:solidFill>
                            <a:srgbClr val="000000"/>
                          </a:solidFill>
                          <a:latin typeface="Times New Roman"/>
                        </a:rPr>
                        <a:t>4</a:t>
                      </a:r>
                    </a:p>
                  </a:txBody>
                  <a:tcPr marL="8404" marR="8404" marT="8404" marB="0" anchor="ctr">
                    <a:lnL w="6350" cap="flat" cmpd="sng" algn="ctr">
                      <a:solidFill>
                        <a:srgbClr val="000000"/>
                      </a:solidFill>
                      <a:prstDash val="solid"/>
                      <a:round/>
                      <a:headEnd type="none" w="med" len="med"/>
                      <a:tailEnd type="none" w="med" len="med"/>
                    </a:lnL>
                    <a:lnR>
                      <a:noFill/>
                    </a:lnR>
                    <a:lnT>
                      <a:noFill/>
                    </a:lnT>
                    <a:lnB>
                      <a:noFill/>
                    </a:lnB>
                    <a:solidFill>
                      <a:srgbClr val="EAF1DD"/>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A5A5A5"/>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538ED5"/>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538ED5"/>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538ED5"/>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538ED5"/>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A5A5A5"/>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A5A5A5"/>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A5A5A5"/>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A5A5A5"/>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9966FF"/>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A5A5A5"/>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9966FF"/>
                    </a:solidFill>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FF99FF"/>
                    </a:solidFill>
                  </a:tcPr>
                </a:tc>
                <a:tc>
                  <a:txBody>
                    <a:bodyPr/>
                    <a:lstStyle/>
                    <a:p>
                      <a:pPr algn="l" fontAlgn="ctr"/>
                      <a:r>
                        <a:rPr lang="zh-CN" altLang="en-US" sz="700" b="0" i="0" u="none" strike="noStrike">
                          <a:solidFill>
                            <a:srgbClr val="000000"/>
                          </a:solidFill>
                          <a:latin typeface="宋体"/>
                        </a:rPr>
                        <a:t>手足口病</a:t>
                      </a:r>
                    </a:p>
                  </a:txBody>
                  <a:tcPr marL="8404" marR="8404" marT="8404"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7"/>
                  </a:ext>
                </a:extLst>
              </a:tr>
              <a:tr h="193006">
                <a:tc>
                  <a:txBody>
                    <a:bodyPr/>
                    <a:lstStyle/>
                    <a:p>
                      <a:pPr algn="l" fontAlgn="ctr"/>
                      <a:r>
                        <a:rPr lang="zh-CN" altLang="en-US" sz="1000" b="0" i="0" u="none" strike="noStrike">
                          <a:solidFill>
                            <a:srgbClr val="000000"/>
                          </a:solidFill>
                          <a:latin typeface="宋体"/>
                        </a:rPr>
                        <a:t>　</a:t>
                      </a:r>
                    </a:p>
                  </a:txBody>
                  <a:tcPr marL="8404" marR="8404" marT="840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A5A5A5"/>
                    </a:solidFill>
                  </a:tcPr>
                </a:tc>
                <a:tc>
                  <a:txBody>
                    <a:bodyPr/>
                    <a:lstStyle/>
                    <a:p>
                      <a:pPr algn="l" fontAlgn="t"/>
                      <a:r>
                        <a:rPr lang="zh-CN" altLang="en-US" sz="700" b="0" i="0" u="none" strike="noStrike">
                          <a:solidFill>
                            <a:srgbClr val="000000"/>
                          </a:solidFill>
                          <a:latin typeface="宋体"/>
                        </a:rPr>
                        <a:t>其他感染性腹泻病</a:t>
                      </a:r>
                    </a:p>
                  </a:txBody>
                  <a:tcPr marL="8404" marR="8404" marT="8404" marB="0">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8"/>
                  </a:ext>
                </a:extLst>
              </a:tr>
              <a:tr h="193006">
                <a:tc>
                  <a:txBody>
                    <a:bodyPr/>
                    <a:lstStyle/>
                    <a:p>
                      <a:pPr algn="ctr" fontAlgn="ctr"/>
                      <a:r>
                        <a:rPr lang="en-US" altLang="zh-CN" sz="1000" b="1" i="0" u="none" strike="noStrike">
                          <a:solidFill>
                            <a:srgbClr val="000000"/>
                          </a:solidFill>
                          <a:latin typeface="Times New Roman"/>
                        </a:rPr>
                        <a:t>5</a:t>
                      </a:r>
                    </a:p>
                  </a:txBody>
                  <a:tcPr marL="8404" marR="8404" marT="8404" marB="0" anchor="ctr">
                    <a:lnL w="6350" cap="flat" cmpd="sng" algn="ctr">
                      <a:solidFill>
                        <a:srgbClr val="000000"/>
                      </a:solidFill>
                      <a:prstDash val="solid"/>
                      <a:round/>
                      <a:headEnd type="none" w="med" len="med"/>
                      <a:tailEnd type="none" w="med" len="med"/>
                    </a:lnL>
                    <a:lnR>
                      <a:noFill/>
                    </a:lnR>
                    <a:lnT>
                      <a:noFill/>
                    </a:lnT>
                    <a:lnB>
                      <a:noFill/>
                    </a:lnB>
                    <a:solidFill>
                      <a:srgbClr val="EAF1DD"/>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99FF66"/>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99FF66"/>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99FF66"/>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99FF66"/>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538ED5"/>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FF9933"/>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FF9933"/>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99FF66"/>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99FF66"/>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FF9933"/>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FF9933"/>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FF9933"/>
                    </a:solidFill>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99FF66"/>
                    </a:solidFill>
                  </a:tcPr>
                </a:tc>
                <a:tc>
                  <a:txBody>
                    <a:bodyPr/>
                    <a:lstStyle/>
                    <a:p>
                      <a:pPr algn="l" fontAlgn="t"/>
                      <a:r>
                        <a:rPr lang="zh-CN" altLang="en-US" sz="700" b="0" i="0" u="none" strike="noStrike">
                          <a:solidFill>
                            <a:srgbClr val="000000"/>
                          </a:solidFill>
                          <a:latin typeface="宋体"/>
                        </a:rPr>
                        <a:t>流行性腮腺炎</a:t>
                      </a:r>
                    </a:p>
                  </a:txBody>
                  <a:tcPr marL="8404" marR="8404" marT="8404" marB="0">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9"/>
                  </a:ext>
                </a:extLst>
              </a:tr>
              <a:tr h="193006">
                <a:tc>
                  <a:txBody>
                    <a:bodyPr/>
                    <a:lstStyle/>
                    <a:p>
                      <a:pPr algn="l" fontAlgn="ctr"/>
                      <a:r>
                        <a:rPr lang="zh-CN" altLang="en-US" sz="1000" b="0" i="0" u="none" strike="noStrike">
                          <a:solidFill>
                            <a:srgbClr val="000000"/>
                          </a:solidFill>
                          <a:latin typeface="宋体"/>
                        </a:rPr>
                        <a:t>　</a:t>
                      </a:r>
                    </a:p>
                  </a:txBody>
                  <a:tcPr marL="8404" marR="8404" marT="840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538ED5"/>
                    </a:solidFill>
                  </a:tcPr>
                </a:tc>
                <a:tc>
                  <a:txBody>
                    <a:bodyPr/>
                    <a:lstStyle/>
                    <a:p>
                      <a:pPr algn="l" fontAlgn="ctr"/>
                      <a:r>
                        <a:rPr lang="zh-CN" altLang="en-US" sz="700" b="0" i="0" u="none" strike="noStrike">
                          <a:solidFill>
                            <a:srgbClr val="000000"/>
                          </a:solidFill>
                          <a:latin typeface="宋体"/>
                        </a:rPr>
                        <a:t>痢疾</a:t>
                      </a:r>
                    </a:p>
                  </a:txBody>
                  <a:tcPr marL="8404" marR="8404" marT="8404"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0"/>
                  </a:ext>
                </a:extLst>
              </a:tr>
              <a:tr h="193006">
                <a:tc>
                  <a:txBody>
                    <a:bodyPr/>
                    <a:lstStyle/>
                    <a:p>
                      <a:pPr algn="ctr" fontAlgn="ctr"/>
                      <a:r>
                        <a:rPr lang="en-US" altLang="zh-CN" sz="1000" b="1" i="0" u="none" strike="noStrike">
                          <a:solidFill>
                            <a:srgbClr val="000000"/>
                          </a:solidFill>
                          <a:latin typeface="Times New Roman"/>
                        </a:rPr>
                        <a:t>6</a:t>
                      </a:r>
                    </a:p>
                  </a:txBody>
                  <a:tcPr marL="8404" marR="8404" marT="8404" marB="0" anchor="ctr">
                    <a:lnL w="6350" cap="flat" cmpd="sng" algn="ctr">
                      <a:solidFill>
                        <a:srgbClr val="000000"/>
                      </a:solidFill>
                      <a:prstDash val="solid"/>
                      <a:round/>
                      <a:headEnd type="none" w="med" len="med"/>
                      <a:tailEnd type="none" w="med" len="med"/>
                    </a:lnL>
                    <a:lnR>
                      <a:noFill/>
                    </a:lnR>
                    <a:lnT>
                      <a:noFill/>
                    </a:lnT>
                    <a:lnB>
                      <a:noFill/>
                    </a:lnB>
                    <a:solidFill>
                      <a:srgbClr val="EAF1DD"/>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FFFF00"/>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FFFF00"/>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FF9933"/>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FF9933"/>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99FF66"/>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99FF66"/>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99FF66"/>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FF9933"/>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FF9933"/>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99FF66"/>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376091"/>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00B050"/>
                    </a:solidFill>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FF9933"/>
                    </a:solidFill>
                  </a:tcPr>
                </a:tc>
                <a:tc>
                  <a:txBody>
                    <a:bodyPr/>
                    <a:lstStyle/>
                    <a:p>
                      <a:pPr algn="l" fontAlgn="ctr"/>
                      <a:r>
                        <a:rPr lang="zh-CN" altLang="en-US" sz="700" b="0" i="0" u="none" strike="noStrike">
                          <a:solidFill>
                            <a:srgbClr val="000000"/>
                          </a:solidFill>
                          <a:latin typeface="宋体"/>
                        </a:rPr>
                        <a:t>梅毒</a:t>
                      </a:r>
                    </a:p>
                  </a:txBody>
                  <a:tcPr marL="8404" marR="8404" marT="8404"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1"/>
                  </a:ext>
                </a:extLst>
              </a:tr>
              <a:tr h="193006">
                <a:tc>
                  <a:txBody>
                    <a:bodyPr/>
                    <a:lstStyle/>
                    <a:p>
                      <a:pPr algn="l" fontAlgn="ctr"/>
                      <a:r>
                        <a:rPr lang="zh-CN" altLang="en-US" sz="1000" b="0" i="0" u="none" strike="noStrike">
                          <a:solidFill>
                            <a:srgbClr val="000000"/>
                          </a:solidFill>
                          <a:latin typeface="宋体"/>
                        </a:rPr>
                        <a:t>　</a:t>
                      </a:r>
                    </a:p>
                  </a:txBody>
                  <a:tcPr marL="8404" marR="8404" marT="840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376091"/>
                    </a:solidFill>
                  </a:tcPr>
                </a:tc>
                <a:tc>
                  <a:txBody>
                    <a:bodyPr/>
                    <a:lstStyle/>
                    <a:p>
                      <a:pPr algn="l" fontAlgn="ctr"/>
                      <a:r>
                        <a:rPr lang="zh-CN" altLang="en-US" sz="700" b="0" i="0" u="none" strike="noStrike">
                          <a:solidFill>
                            <a:srgbClr val="000000"/>
                          </a:solidFill>
                          <a:latin typeface="宋体"/>
                        </a:rPr>
                        <a:t>流行性感冒</a:t>
                      </a:r>
                    </a:p>
                  </a:txBody>
                  <a:tcPr marL="8404" marR="8404" marT="8404"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2"/>
                  </a:ext>
                </a:extLst>
              </a:tr>
              <a:tr h="193006">
                <a:tc>
                  <a:txBody>
                    <a:bodyPr/>
                    <a:lstStyle/>
                    <a:p>
                      <a:pPr algn="ctr" fontAlgn="ctr"/>
                      <a:r>
                        <a:rPr lang="en-US" altLang="zh-CN" sz="1000" b="1" i="0" u="none" strike="noStrike">
                          <a:solidFill>
                            <a:srgbClr val="000000"/>
                          </a:solidFill>
                          <a:latin typeface="Times New Roman"/>
                        </a:rPr>
                        <a:t>7</a:t>
                      </a:r>
                    </a:p>
                  </a:txBody>
                  <a:tcPr marL="8404" marR="8404" marT="8404" marB="0" anchor="ctr">
                    <a:lnL w="6350" cap="flat" cmpd="sng" algn="ctr">
                      <a:solidFill>
                        <a:srgbClr val="000000"/>
                      </a:solidFill>
                      <a:prstDash val="solid"/>
                      <a:round/>
                      <a:headEnd type="none" w="med" len="med"/>
                      <a:tailEnd type="none" w="med" len="med"/>
                    </a:lnL>
                    <a:lnR>
                      <a:noFill/>
                    </a:lnR>
                    <a:lnT>
                      <a:noFill/>
                    </a:lnT>
                    <a:lnB>
                      <a:noFill/>
                    </a:lnB>
                    <a:solidFill>
                      <a:srgbClr val="EAF1DD"/>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00B0F0"/>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FF9933"/>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FFFF00"/>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FFFF00"/>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FF9933"/>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538ED5"/>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FCD5B4"/>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538ED5"/>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538ED5"/>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00B050"/>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00B050"/>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376091"/>
                    </a:solidFill>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FFFF00"/>
                    </a:solidFill>
                  </a:tcPr>
                </a:tc>
                <a:tc>
                  <a:txBody>
                    <a:bodyPr/>
                    <a:lstStyle/>
                    <a:p>
                      <a:pPr algn="l" fontAlgn="ctr"/>
                      <a:r>
                        <a:rPr lang="zh-CN" altLang="en-US" sz="700" b="0" i="0" u="none" strike="noStrike">
                          <a:solidFill>
                            <a:srgbClr val="000000"/>
                          </a:solidFill>
                          <a:latin typeface="宋体"/>
                        </a:rPr>
                        <a:t>淋病</a:t>
                      </a:r>
                    </a:p>
                  </a:txBody>
                  <a:tcPr marL="8404" marR="8404" marT="8404"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3"/>
                  </a:ext>
                </a:extLst>
              </a:tr>
              <a:tr h="193006">
                <a:tc>
                  <a:txBody>
                    <a:bodyPr/>
                    <a:lstStyle/>
                    <a:p>
                      <a:pPr algn="l" fontAlgn="ctr"/>
                      <a:r>
                        <a:rPr lang="zh-CN" altLang="en-US" sz="1000" b="0" i="0" u="none" strike="noStrike">
                          <a:solidFill>
                            <a:srgbClr val="000000"/>
                          </a:solidFill>
                          <a:latin typeface="宋体"/>
                        </a:rPr>
                        <a:t>　</a:t>
                      </a:r>
                    </a:p>
                  </a:txBody>
                  <a:tcPr marL="8404" marR="8404" marT="840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00B050"/>
                    </a:solidFill>
                  </a:tcPr>
                </a:tc>
                <a:tc>
                  <a:txBody>
                    <a:bodyPr/>
                    <a:lstStyle/>
                    <a:p>
                      <a:pPr algn="l" fontAlgn="ctr"/>
                      <a:r>
                        <a:rPr lang="zh-CN" altLang="en-US" sz="700" b="0" i="0" u="none" strike="noStrike">
                          <a:solidFill>
                            <a:srgbClr val="000000"/>
                          </a:solidFill>
                          <a:latin typeface="宋体"/>
                        </a:rPr>
                        <a:t>丙肝</a:t>
                      </a:r>
                    </a:p>
                  </a:txBody>
                  <a:tcPr marL="8404" marR="8404" marT="8404"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4"/>
                  </a:ext>
                </a:extLst>
              </a:tr>
              <a:tr h="193006">
                <a:tc>
                  <a:txBody>
                    <a:bodyPr/>
                    <a:lstStyle/>
                    <a:p>
                      <a:pPr algn="ctr" fontAlgn="ctr"/>
                      <a:r>
                        <a:rPr lang="en-US" altLang="zh-CN" sz="1000" b="1" i="0" u="none" strike="noStrike">
                          <a:solidFill>
                            <a:srgbClr val="000000"/>
                          </a:solidFill>
                          <a:latin typeface="Times New Roman"/>
                        </a:rPr>
                        <a:t>8</a:t>
                      </a:r>
                    </a:p>
                  </a:txBody>
                  <a:tcPr marL="8404" marR="8404" marT="8404" marB="0" anchor="ctr">
                    <a:lnL w="6350" cap="flat" cmpd="sng" algn="ctr">
                      <a:solidFill>
                        <a:srgbClr val="000000"/>
                      </a:solidFill>
                      <a:prstDash val="solid"/>
                      <a:round/>
                      <a:headEnd type="none" w="med" len="med"/>
                      <a:tailEnd type="none" w="med" len="med"/>
                    </a:lnL>
                    <a:lnR>
                      <a:noFill/>
                    </a:lnR>
                    <a:lnT>
                      <a:noFill/>
                    </a:lnT>
                    <a:lnB>
                      <a:noFill/>
                    </a:lnB>
                    <a:solidFill>
                      <a:srgbClr val="EAF1DD"/>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FF9933"/>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FFCC66"/>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FFCC66"/>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FFCC66"/>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FFCC66"/>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376091"/>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538ED5"/>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00B050"/>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00B050"/>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538ED5"/>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99FF66"/>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99FF66"/>
                    </a:solidFill>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00B0F0"/>
                    </a:solidFill>
                  </a:tcPr>
                </a:tc>
                <a:tc>
                  <a:txBody>
                    <a:bodyPr/>
                    <a:lstStyle/>
                    <a:p>
                      <a:pPr algn="l" fontAlgn="ctr"/>
                      <a:r>
                        <a:rPr lang="zh-CN" altLang="en-US" sz="700" b="0" i="0" u="none" strike="noStrike">
                          <a:solidFill>
                            <a:srgbClr val="000000"/>
                          </a:solidFill>
                          <a:latin typeface="宋体"/>
                        </a:rPr>
                        <a:t>甲肝</a:t>
                      </a:r>
                    </a:p>
                  </a:txBody>
                  <a:tcPr marL="8404" marR="8404" marT="8404"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5"/>
                  </a:ext>
                </a:extLst>
              </a:tr>
              <a:tr h="193006">
                <a:tc>
                  <a:txBody>
                    <a:bodyPr/>
                    <a:lstStyle/>
                    <a:p>
                      <a:pPr algn="l" fontAlgn="ctr"/>
                      <a:r>
                        <a:rPr lang="zh-CN" altLang="en-US" sz="1000" b="0" i="0" u="none" strike="noStrike">
                          <a:solidFill>
                            <a:srgbClr val="000000"/>
                          </a:solidFill>
                          <a:latin typeface="宋体"/>
                        </a:rPr>
                        <a:t>　</a:t>
                      </a:r>
                    </a:p>
                  </a:txBody>
                  <a:tcPr marL="8404" marR="8404" marT="840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FCD5B4"/>
                    </a:solidFill>
                  </a:tcPr>
                </a:tc>
                <a:tc>
                  <a:txBody>
                    <a:bodyPr/>
                    <a:lstStyle/>
                    <a:p>
                      <a:pPr algn="l" fontAlgn="ctr"/>
                      <a:r>
                        <a:rPr lang="zh-CN" altLang="en-US" sz="700" b="0" i="0" u="none" strike="noStrike">
                          <a:solidFill>
                            <a:srgbClr val="000000"/>
                          </a:solidFill>
                          <a:latin typeface="宋体"/>
                        </a:rPr>
                        <a:t>急性出血性结膜炎</a:t>
                      </a:r>
                    </a:p>
                  </a:txBody>
                  <a:tcPr marL="8404" marR="8404" marT="8404"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6"/>
                  </a:ext>
                </a:extLst>
              </a:tr>
              <a:tr h="193006">
                <a:tc>
                  <a:txBody>
                    <a:bodyPr/>
                    <a:lstStyle/>
                    <a:p>
                      <a:pPr algn="ctr" fontAlgn="ctr"/>
                      <a:r>
                        <a:rPr lang="en-US" altLang="zh-CN" sz="1000" b="1" i="0" u="none" strike="noStrike">
                          <a:solidFill>
                            <a:srgbClr val="000000"/>
                          </a:solidFill>
                          <a:latin typeface="Times New Roman"/>
                        </a:rPr>
                        <a:t>9</a:t>
                      </a:r>
                    </a:p>
                  </a:txBody>
                  <a:tcPr marL="8404" marR="8404" marT="8404" marB="0" anchor="ctr">
                    <a:lnL w="6350" cap="flat" cmpd="sng" algn="ctr">
                      <a:solidFill>
                        <a:srgbClr val="000000"/>
                      </a:solidFill>
                      <a:prstDash val="solid"/>
                      <a:round/>
                      <a:headEnd type="none" w="med" len="med"/>
                      <a:tailEnd type="none" w="med" len="med"/>
                    </a:lnL>
                    <a:lnR>
                      <a:noFill/>
                    </a:lnR>
                    <a:lnT>
                      <a:noFill/>
                    </a:lnT>
                    <a:lnB>
                      <a:noFill/>
                    </a:lnB>
                    <a:solidFill>
                      <a:srgbClr val="EAF1DD"/>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FFCC66"/>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00B0F0"/>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00B050"/>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00B050"/>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FFFF00"/>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CCC0DA"/>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00B050"/>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FFFF00"/>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376091"/>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376091"/>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538ED5"/>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538ED5"/>
                    </a:solidFill>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CCC0DA"/>
                    </a:solidFill>
                  </a:tcPr>
                </a:tc>
                <a:tc>
                  <a:txBody>
                    <a:bodyPr/>
                    <a:lstStyle/>
                    <a:p>
                      <a:pPr algn="l" fontAlgn="ctr"/>
                      <a:r>
                        <a:rPr lang="zh-CN" altLang="en-US" sz="700" b="0" i="0" u="none" strike="noStrike">
                          <a:solidFill>
                            <a:srgbClr val="000000"/>
                          </a:solidFill>
                          <a:latin typeface="宋体"/>
                        </a:rPr>
                        <a:t>甲型</a:t>
                      </a:r>
                      <a:r>
                        <a:rPr lang="en-US" sz="700" b="0" i="0" u="none" strike="noStrike">
                          <a:solidFill>
                            <a:srgbClr val="000000"/>
                          </a:solidFill>
                          <a:latin typeface="宋体"/>
                        </a:rPr>
                        <a:t>H1N1</a:t>
                      </a:r>
                      <a:r>
                        <a:rPr lang="zh-CN" altLang="en-US" sz="700" b="0" i="0" u="none" strike="noStrike">
                          <a:solidFill>
                            <a:srgbClr val="000000"/>
                          </a:solidFill>
                          <a:latin typeface="宋体"/>
                        </a:rPr>
                        <a:t>感染</a:t>
                      </a:r>
                    </a:p>
                  </a:txBody>
                  <a:tcPr marL="8404" marR="8404" marT="8404"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7"/>
                  </a:ext>
                </a:extLst>
              </a:tr>
              <a:tr h="193006">
                <a:tc>
                  <a:txBody>
                    <a:bodyPr/>
                    <a:lstStyle/>
                    <a:p>
                      <a:pPr algn="l" fontAlgn="ctr"/>
                      <a:r>
                        <a:rPr lang="zh-CN" altLang="en-US" sz="1000" b="0" i="0" u="none" strike="noStrike">
                          <a:solidFill>
                            <a:srgbClr val="000000"/>
                          </a:solidFill>
                          <a:latin typeface="宋体"/>
                        </a:rPr>
                        <a:t>　</a:t>
                      </a:r>
                    </a:p>
                  </a:txBody>
                  <a:tcPr marL="8404" marR="8404" marT="840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404" marR="8404" marT="8404" marB="0" anchor="ctr">
                    <a:lnL>
                      <a:noFill/>
                    </a:lnL>
                    <a:lnR>
                      <a:noFill/>
                    </a:lnR>
                    <a:lnT>
                      <a:noFill/>
                    </a:lnT>
                    <a:lnB>
                      <a:noFill/>
                    </a:lnB>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a:noFill/>
                    </a:lnB>
                    <a:solidFill>
                      <a:srgbClr val="00FF00"/>
                    </a:solidFill>
                  </a:tcPr>
                </a:tc>
                <a:tc>
                  <a:txBody>
                    <a:bodyPr/>
                    <a:lstStyle/>
                    <a:p>
                      <a:pPr algn="l" fontAlgn="ctr"/>
                      <a:r>
                        <a:rPr lang="zh-CN" altLang="en-US" sz="700" b="0" i="0" u="none" strike="noStrike">
                          <a:solidFill>
                            <a:srgbClr val="000000"/>
                          </a:solidFill>
                          <a:latin typeface="宋体"/>
                        </a:rPr>
                        <a:t>风疹</a:t>
                      </a:r>
                    </a:p>
                  </a:txBody>
                  <a:tcPr marL="8404" marR="8404" marT="8404"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8"/>
                  </a:ext>
                </a:extLst>
              </a:tr>
              <a:tr h="193006">
                <a:tc>
                  <a:txBody>
                    <a:bodyPr/>
                    <a:lstStyle/>
                    <a:p>
                      <a:pPr algn="ctr" fontAlgn="ctr"/>
                      <a:r>
                        <a:rPr lang="en-US" altLang="zh-CN" sz="1000" b="1" i="0" u="none" strike="noStrike">
                          <a:solidFill>
                            <a:srgbClr val="000000"/>
                          </a:solidFill>
                          <a:latin typeface="Times New Roman"/>
                        </a:rPr>
                        <a:t>10</a:t>
                      </a:r>
                    </a:p>
                  </a:txBody>
                  <a:tcPr marL="8404" marR="8404" marT="840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EAF1DD"/>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w="6350" cap="flat" cmpd="sng" algn="ctr">
                      <a:solidFill>
                        <a:srgbClr val="000000"/>
                      </a:solidFill>
                      <a:prstDash val="solid"/>
                      <a:round/>
                      <a:headEnd type="none" w="med" len="med"/>
                      <a:tailEnd type="none" w="med" len="med"/>
                    </a:lnB>
                    <a:solidFill>
                      <a:srgbClr val="376091"/>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w="6350" cap="flat" cmpd="sng" algn="ctr">
                      <a:solidFill>
                        <a:srgbClr val="000000"/>
                      </a:solidFill>
                      <a:prstDash val="solid"/>
                      <a:round/>
                      <a:headEnd type="none" w="med" len="med"/>
                      <a:tailEnd type="none" w="med" len="med"/>
                    </a:lnB>
                    <a:solidFill>
                      <a:srgbClr val="00B0F0"/>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w="6350" cap="flat" cmpd="sng" algn="ctr">
                      <a:solidFill>
                        <a:srgbClr val="000000"/>
                      </a:solidFill>
                      <a:prstDash val="solid"/>
                      <a:round/>
                      <a:headEnd type="none" w="med" len="med"/>
                      <a:tailEnd type="none" w="med" len="med"/>
                    </a:lnB>
                    <a:solidFill>
                      <a:srgbClr val="00B0F0"/>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w="6350" cap="flat" cmpd="sng" algn="ctr">
                      <a:solidFill>
                        <a:srgbClr val="000000"/>
                      </a:solidFill>
                      <a:prstDash val="solid"/>
                      <a:round/>
                      <a:headEnd type="none" w="med" len="med"/>
                      <a:tailEnd type="none" w="med" len="med"/>
                    </a:lnB>
                    <a:solidFill>
                      <a:srgbClr val="00FF00"/>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w="6350" cap="flat" cmpd="sng" algn="ctr">
                      <a:solidFill>
                        <a:srgbClr val="000000"/>
                      </a:solidFill>
                      <a:prstDash val="solid"/>
                      <a:round/>
                      <a:headEnd type="none" w="med" len="med"/>
                      <a:tailEnd type="none" w="med" len="med"/>
                    </a:lnB>
                    <a:solidFill>
                      <a:srgbClr val="376091"/>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a:solidFill>
                            <a:srgbClr val="000000"/>
                          </a:solidFill>
                          <a:latin typeface="宋体"/>
                        </a:rPr>
                        <a:t>　</a:t>
                      </a:r>
                    </a:p>
                  </a:txBody>
                  <a:tcPr marL="8404" marR="8404" marT="8404" marB="0" anchor="ctr">
                    <a:lnL>
                      <a:noFill/>
                    </a:lnL>
                    <a:lnR>
                      <a:noFill/>
                    </a:lnR>
                    <a:lnT>
                      <a:noFill/>
                    </a:lnT>
                    <a:lnB w="6350" cap="flat" cmpd="sng" algn="ctr">
                      <a:solidFill>
                        <a:srgbClr val="000000"/>
                      </a:solidFill>
                      <a:prstDash val="solid"/>
                      <a:round/>
                      <a:headEnd type="none" w="med" len="med"/>
                      <a:tailEnd type="none" w="med" len="med"/>
                    </a:lnB>
                    <a:solidFill>
                      <a:srgbClr val="FFCC66"/>
                    </a:solidFill>
                  </a:tcPr>
                </a:tc>
                <a:tc>
                  <a:txBody>
                    <a:bodyPr/>
                    <a:lstStyle/>
                    <a:p>
                      <a:pPr algn="l" fontAlgn="ctr"/>
                      <a:r>
                        <a:rPr lang="zh-CN" altLang="en-US" sz="700" b="0" i="0" u="none" strike="noStrike" dirty="0">
                          <a:solidFill>
                            <a:srgbClr val="000000"/>
                          </a:solidFill>
                          <a:latin typeface="宋体"/>
                        </a:rPr>
                        <a:t>麻疹</a:t>
                      </a:r>
                    </a:p>
                  </a:txBody>
                  <a:tcPr marL="8404" marR="8404" marT="840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9"/>
                  </a:ext>
                </a:extLst>
              </a:tr>
            </a:tbl>
          </a:graphicData>
        </a:graphic>
      </p:graphicFrame>
      <p:sp>
        <p:nvSpPr>
          <p:cNvPr id="5" name="矩形 4"/>
          <p:cNvSpPr/>
          <p:nvPr/>
        </p:nvSpPr>
        <p:spPr>
          <a:xfrm>
            <a:off x="785786" y="142858"/>
            <a:ext cx="6989414" cy="584775"/>
          </a:xfrm>
          <a:prstGeom prst="rect">
            <a:avLst/>
          </a:prstGeom>
        </p:spPr>
        <p:txBody>
          <a:bodyPr wrap="none">
            <a:spAutoFit/>
          </a:bodyPr>
          <a:lstStyle/>
          <a:p>
            <a:r>
              <a:rPr lang="en-US" altLang="zh-CN" sz="3200" b="1" dirty="0">
                <a:latin typeface="黑体" pitchFamily="49" charset="-122"/>
                <a:ea typeface="黑体" pitchFamily="49" charset="-122"/>
              </a:rPr>
              <a:t>2004-2015</a:t>
            </a:r>
            <a:r>
              <a:rPr lang="zh-CN" altLang="en-US" sz="3200" b="1" dirty="0">
                <a:latin typeface="黑体" pitchFamily="49" charset="-122"/>
                <a:ea typeface="黑体" pitchFamily="49" charset="-122"/>
              </a:rPr>
              <a:t>年全国法定传染病发病顺位</a:t>
            </a:r>
          </a:p>
        </p:txBody>
      </p:sp>
      <p:sp>
        <p:nvSpPr>
          <p:cNvPr id="6" name="TextBox 5"/>
          <p:cNvSpPr txBox="1"/>
          <p:nvPr/>
        </p:nvSpPr>
        <p:spPr>
          <a:xfrm>
            <a:off x="5572132" y="4822048"/>
            <a:ext cx="2357454" cy="276999"/>
          </a:xfrm>
          <a:prstGeom prst="rect">
            <a:avLst/>
          </a:prstGeom>
          <a:noFill/>
        </p:spPr>
        <p:txBody>
          <a:bodyPr wrap="square" rtlCol="0">
            <a:spAutoFit/>
          </a:bodyPr>
          <a:lstStyle/>
          <a:p>
            <a:pPr algn="r"/>
            <a:r>
              <a:rPr lang="zh-CN" altLang="en-US" sz="1200" i="1"/>
              <a:t>数据来源：中国</a:t>
            </a:r>
            <a:r>
              <a:rPr lang="en-US" altLang="zh-CN" sz="1200" i="1"/>
              <a:t>CDC</a:t>
            </a:r>
            <a:endParaRPr lang="zh-CN" altLang="en-US" sz="1200" i="1"/>
          </a:p>
        </p:txBody>
      </p:sp>
      <p:sp>
        <p:nvSpPr>
          <p:cNvPr id="7" name="灯片编号占位符 6"/>
          <p:cNvSpPr>
            <a:spLocks noGrp="1"/>
          </p:cNvSpPr>
          <p:nvPr>
            <p:ph type="sldNum" sz="quarter" idx="12"/>
          </p:nvPr>
        </p:nvSpPr>
        <p:spPr>
          <a:xfrm>
            <a:off x="6643702" y="4768469"/>
            <a:ext cx="2133600" cy="273844"/>
          </a:xfrm>
        </p:spPr>
        <p:txBody>
          <a:bodyPr/>
          <a:lstStyle/>
          <a:p>
            <a:fld id="{0C913308-F349-4B6D-A68A-DD1791B4A57B}" type="slidenum">
              <a:rPr lang="zh-CN" altLang="en-US" smtClean="0"/>
              <a:pPr/>
              <a:t>6</a:t>
            </a:fld>
            <a:endParaRPr lang="zh-CN" altLang="en-US"/>
          </a:p>
        </p:txBody>
      </p:sp>
      <p:sp>
        <p:nvSpPr>
          <p:cNvPr id="8" name="矩形 7"/>
          <p:cNvSpPr/>
          <p:nvPr/>
        </p:nvSpPr>
        <p:spPr>
          <a:xfrm>
            <a:off x="1071538" y="1071552"/>
            <a:ext cx="1428760" cy="2857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357422" y="1428742"/>
            <a:ext cx="1071570" cy="3571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3286116" y="1857370"/>
            <a:ext cx="1857388" cy="2857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5000628" y="2214560"/>
            <a:ext cx="571504" cy="2857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429256" y="1857370"/>
            <a:ext cx="571504" cy="2857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857884" y="2214560"/>
            <a:ext cx="571504" cy="2857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827586" y="843562"/>
          <a:ext cx="6912765" cy="3951915"/>
        </p:xfrm>
        <a:graphic>
          <a:graphicData uri="http://schemas.openxmlformats.org/drawingml/2006/table">
            <a:tbl>
              <a:tblPr/>
              <a:tblGrid>
                <a:gridCol w="377747">
                  <a:extLst>
                    <a:ext uri="{9D8B030D-6E8A-4147-A177-3AD203B41FA5}">
                      <a16:colId xmlns:a16="http://schemas.microsoft.com/office/drawing/2014/main" xmlns="" val="20000"/>
                    </a:ext>
                  </a:extLst>
                </a:gridCol>
                <a:gridCol w="428113">
                  <a:extLst>
                    <a:ext uri="{9D8B030D-6E8A-4147-A177-3AD203B41FA5}">
                      <a16:colId xmlns:a16="http://schemas.microsoft.com/office/drawing/2014/main" xmlns="" val="20001"/>
                    </a:ext>
                  </a:extLst>
                </a:gridCol>
                <a:gridCol w="428113">
                  <a:extLst>
                    <a:ext uri="{9D8B030D-6E8A-4147-A177-3AD203B41FA5}">
                      <a16:colId xmlns:a16="http://schemas.microsoft.com/office/drawing/2014/main" xmlns="" val="20002"/>
                    </a:ext>
                  </a:extLst>
                </a:gridCol>
                <a:gridCol w="428113">
                  <a:extLst>
                    <a:ext uri="{9D8B030D-6E8A-4147-A177-3AD203B41FA5}">
                      <a16:colId xmlns:a16="http://schemas.microsoft.com/office/drawing/2014/main" xmlns="" val="20003"/>
                    </a:ext>
                  </a:extLst>
                </a:gridCol>
                <a:gridCol w="428113">
                  <a:extLst>
                    <a:ext uri="{9D8B030D-6E8A-4147-A177-3AD203B41FA5}">
                      <a16:colId xmlns:a16="http://schemas.microsoft.com/office/drawing/2014/main" xmlns="" val="20004"/>
                    </a:ext>
                  </a:extLst>
                </a:gridCol>
                <a:gridCol w="428113">
                  <a:extLst>
                    <a:ext uri="{9D8B030D-6E8A-4147-A177-3AD203B41FA5}">
                      <a16:colId xmlns:a16="http://schemas.microsoft.com/office/drawing/2014/main" xmlns="" val="20005"/>
                    </a:ext>
                  </a:extLst>
                </a:gridCol>
                <a:gridCol w="428113">
                  <a:extLst>
                    <a:ext uri="{9D8B030D-6E8A-4147-A177-3AD203B41FA5}">
                      <a16:colId xmlns:a16="http://schemas.microsoft.com/office/drawing/2014/main" xmlns="" val="20006"/>
                    </a:ext>
                  </a:extLst>
                </a:gridCol>
                <a:gridCol w="440705">
                  <a:extLst>
                    <a:ext uri="{9D8B030D-6E8A-4147-A177-3AD203B41FA5}">
                      <a16:colId xmlns:a16="http://schemas.microsoft.com/office/drawing/2014/main" xmlns="" val="20007"/>
                    </a:ext>
                  </a:extLst>
                </a:gridCol>
                <a:gridCol w="428113">
                  <a:extLst>
                    <a:ext uri="{9D8B030D-6E8A-4147-A177-3AD203B41FA5}">
                      <a16:colId xmlns:a16="http://schemas.microsoft.com/office/drawing/2014/main" xmlns="" val="20008"/>
                    </a:ext>
                  </a:extLst>
                </a:gridCol>
                <a:gridCol w="428113">
                  <a:extLst>
                    <a:ext uri="{9D8B030D-6E8A-4147-A177-3AD203B41FA5}">
                      <a16:colId xmlns:a16="http://schemas.microsoft.com/office/drawing/2014/main" xmlns="" val="20009"/>
                    </a:ext>
                  </a:extLst>
                </a:gridCol>
                <a:gridCol w="428113">
                  <a:extLst>
                    <a:ext uri="{9D8B030D-6E8A-4147-A177-3AD203B41FA5}">
                      <a16:colId xmlns:a16="http://schemas.microsoft.com/office/drawing/2014/main" xmlns="" val="20010"/>
                    </a:ext>
                  </a:extLst>
                </a:gridCol>
                <a:gridCol w="428113">
                  <a:extLst>
                    <a:ext uri="{9D8B030D-6E8A-4147-A177-3AD203B41FA5}">
                      <a16:colId xmlns:a16="http://schemas.microsoft.com/office/drawing/2014/main" xmlns="" val="20011"/>
                    </a:ext>
                  </a:extLst>
                </a:gridCol>
                <a:gridCol w="428113">
                  <a:extLst>
                    <a:ext uri="{9D8B030D-6E8A-4147-A177-3AD203B41FA5}">
                      <a16:colId xmlns:a16="http://schemas.microsoft.com/office/drawing/2014/main" xmlns="" val="20012"/>
                    </a:ext>
                  </a:extLst>
                </a:gridCol>
                <a:gridCol w="251831">
                  <a:extLst>
                    <a:ext uri="{9D8B030D-6E8A-4147-A177-3AD203B41FA5}">
                      <a16:colId xmlns:a16="http://schemas.microsoft.com/office/drawing/2014/main" xmlns="" val="20013"/>
                    </a:ext>
                  </a:extLst>
                </a:gridCol>
                <a:gridCol w="188872">
                  <a:extLst>
                    <a:ext uri="{9D8B030D-6E8A-4147-A177-3AD203B41FA5}">
                      <a16:colId xmlns:a16="http://schemas.microsoft.com/office/drawing/2014/main" xmlns="" val="20014"/>
                    </a:ext>
                  </a:extLst>
                </a:gridCol>
                <a:gridCol w="944367">
                  <a:extLst>
                    <a:ext uri="{9D8B030D-6E8A-4147-A177-3AD203B41FA5}">
                      <a16:colId xmlns:a16="http://schemas.microsoft.com/office/drawing/2014/main" xmlns="" val="20015"/>
                    </a:ext>
                  </a:extLst>
                </a:gridCol>
              </a:tblGrid>
              <a:tr h="289627">
                <a:tc>
                  <a:txBody>
                    <a:bodyPr/>
                    <a:lstStyle/>
                    <a:p>
                      <a:pPr algn="ctr" fontAlgn="ctr"/>
                      <a:r>
                        <a:rPr lang="zh-CN" altLang="en-US" sz="700" b="0" i="0" u="none" strike="noStrike" dirty="0">
                          <a:solidFill>
                            <a:srgbClr val="000000"/>
                          </a:solidFill>
                          <a:latin typeface="Times New Roman"/>
                        </a:rPr>
                        <a:t>       </a:t>
                      </a:r>
                      <a:r>
                        <a:rPr lang="zh-CN" altLang="en-US" sz="700" b="0" i="0" u="none" strike="noStrike" dirty="0">
                          <a:solidFill>
                            <a:srgbClr val="000000"/>
                          </a:solidFill>
                          <a:latin typeface="宋体"/>
                        </a:rPr>
                        <a:t>年份排序</a:t>
                      </a:r>
                      <a:endParaRPr lang="zh-CN" altLang="en-US" sz="700" b="0" i="0" u="none" strike="noStrike" dirty="0">
                        <a:solidFill>
                          <a:srgbClr val="000000"/>
                        </a:solidFill>
                        <a:latin typeface="Times New Roman"/>
                      </a:endParaRPr>
                    </a:p>
                  </a:txBody>
                  <a:tcPr marL="8328" marR="8328" marT="832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rgbClr val="D8D8D8"/>
                    </a:solidFill>
                  </a:tcPr>
                </a:tc>
                <a:tc>
                  <a:txBody>
                    <a:bodyPr/>
                    <a:lstStyle/>
                    <a:p>
                      <a:pPr algn="r" fontAlgn="ctr"/>
                      <a:r>
                        <a:rPr lang="en-US" altLang="zh-CN" sz="1000" b="1" i="0" u="none" strike="noStrike">
                          <a:solidFill>
                            <a:srgbClr val="000000"/>
                          </a:solidFill>
                          <a:latin typeface="Times New Roman"/>
                        </a:rPr>
                        <a:t>2004</a:t>
                      </a:r>
                    </a:p>
                  </a:txBody>
                  <a:tcPr marL="8328" marR="8328" marT="832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ctr"/>
                      <a:r>
                        <a:rPr lang="en-US" altLang="zh-CN" sz="1000" b="1" i="0" u="none" strike="noStrike">
                          <a:solidFill>
                            <a:srgbClr val="000000"/>
                          </a:solidFill>
                          <a:latin typeface="Times New Roman"/>
                        </a:rPr>
                        <a:t>2005</a:t>
                      </a:r>
                    </a:p>
                  </a:txBody>
                  <a:tcPr marL="8328" marR="8328" marT="832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ctr"/>
                      <a:r>
                        <a:rPr lang="en-US" altLang="zh-CN" sz="1000" b="1" i="0" u="none" strike="noStrike">
                          <a:solidFill>
                            <a:srgbClr val="000000"/>
                          </a:solidFill>
                          <a:latin typeface="Times New Roman"/>
                        </a:rPr>
                        <a:t>2006</a:t>
                      </a:r>
                    </a:p>
                  </a:txBody>
                  <a:tcPr marL="8328" marR="8328" marT="832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ctr"/>
                      <a:r>
                        <a:rPr lang="en-US" altLang="zh-CN" sz="1000" b="1" i="0" u="none" strike="noStrike">
                          <a:solidFill>
                            <a:srgbClr val="000000"/>
                          </a:solidFill>
                          <a:latin typeface="Times New Roman"/>
                        </a:rPr>
                        <a:t>2007</a:t>
                      </a:r>
                    </a:p>
                  </a:txBody>
                  <a:tcPr marL="8328" marR="8328" marT="832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ctr"/>
                      <a:r>
                        <a:rPr lang="en-US" altLang="zh-CN" sz="1000" b="1" i="0" u="none" strike="noStrike">
                          <a:solidFill>
                            <a:srgbClr val="000000"/>
                          </a:solidFill>
                          <a:latin typeface="Times New Roman"/>
                        </a:rPr>
                        <a:t>2008</a:t>
                      </a:r>
                    </a:p>
                  </a:txBody>
                  <a:tcPr marL="8328" marR="8328" marT="832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ctr"/>
                      <a:r>
                        <a:rPr lang="en-US" altLang="zh-CN" sz="1000" b="1" i="0" u="none" strike="noStrike">
                          <a:solidFill>
                            <a:srgbClr val="000000"/>
                          </a:solidFill>
                          <a:latin typeface="Times New Roman"/>
                        </a:rPr>
                        <a:t>2009</a:t>
                      </a:r>
                    </a:p>
                  </a:txBody>
                  <a:tcPr marL="8328" marR="8328" marT="832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ctr"/>
                      <a:r>
                        <a:rPr lang="en-US" altLang="zh-CN" sz="1000" b="1" i="0" u="none" strike="noStrike">
                          <a:solidFill>
                            <a:srgbClr val="000000"/>
                          </a:solidFill>
                          <a:latin typeface="Times New Roman"/>
                        </a:rPr>
                        <a:t>2010</a:t>
                      </a:r>
                    </a:p>
                  </a:txBody>
                  <a:tcPr marL="8328" marR="8328" marT="832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ctr"/>
                      <a:r>
                        <a:rPr lang="en-US" altLang="zh-CN" sz="1000" b="1" i="0" u="none" strike="noStrike">
                          <a:solidFill>
                            <a:srgbClr val="000000"/>
                          </a:solidFill>
                          <a:latin typeface="Times New Roman"/>
                        </a:rPr>
                        <a:t>2011</a:t>
                      </a:r>
                    </a:p>
                  </a:txBody>
                  <a:tcPr marL="8328" marR="8328" marT="832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ctr"/>
                      <a:r>
                        <a:rPr lang="en-US" altLang="zh-CN" sz="1000" b="1" i="0" u="none" strike="noStrike">
                          <a:solidFill>
                            <a:srgbClr val="000000"/>
                          </a:solidFill>
                          <a:latin typeface="Times New Roman"/>
                        </a:rPr>
                        <a:t>2012</a:t>
                      </a:r>
                    </a:p>
                  </a:txBody>
                  <a:tcPr marL="8328" marR="8328" marT="832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ctr"/>
                      <a:r>
                        <a:rPr lang="en-US" altLang="zh-CN" sz="1000" b="1" i="0" u="none" strike="noStrike">
                          <a:solidFill>
                            <a:srgbClr val="000000"/>
                          </a:solidFill>
                          <a:latin typeface="Times New Roman"/>
                        </a:rPr>
                        <a:t>2013</a:t>
                      </a:r>
                    </a:p>
                  </a:txBody>
                  <a:tcPr marL="8328" marR="8328" marT="832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ctr"/>
                      <a:r>
                        <a:rPr lang="en-US" altLang="zh-CN" sz="1000" b="1" i="0" u="none" strike="noStrike">
                          <a:solidFill>
                            <a:srgbClr val="000000"/>
                          </a:solidFill>
                          <a:latin typeface="Times New Roman"/>
                        </a:rPr>
                        <a:t>2014</a:t>
                      </a:r>
                    </a:p>
                  </a:txBody>
                  <a:tcPr marL="8328" marR="8328" marT="832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ctr"/>
                      <a:r>
                        <a:rPr lang="en-US" altLang="zh-CN" sz="1000" b="1" i="0" u="none" strike="noStrike">
                          <a:solidFill>
                            <a:srgbClr val="000000"/>
                          </a:solidFill>
                          <a:latin typeface="Times New Roman"/>
                        </a:rPr>
                        <a:t>2015</a:t>
                      </a:r>
                    </a:p>
                  </a:txBody>
                  <a:tcPr marL="8328" marR="8328" marT="832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0"/>
                  </a:ext>
                </a:extLst>
              </a:tr>
              <a:tr h="192752">
                <a:tc>
                  <a:txBody>
                    <a:bodyPr/>
                    <a:lstStyle/>
                    <a:p>
                      <a:pPr algn="ctr" fontAlgn="ctr"/>
                      <a:r>
                        <a:rPr lang="en-US" altLang="zh-CN" sz="1000" b="1" i="0" u="none" strike="noStrike">
                          <a:solidFill>
                            <a:srgbClr val="000000"/>
                          </a:solidFill>
                          <a:latin typeface="Times New Roman"/>
                        </a:rPr>
                        <a:t>1</a:t>
                      </a:r>
                    </a:p>
                  </a:txBody>
                  <a:tcPr marL="8328" marR="8328" marT="832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8D8D8"/>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w="6350" cap="flat" cmpd="sng" algn="ctr">
                      <a:solidFill>
                        <a:srgbClr val="000000"/>
                      </a:solidFill>
                      <a:prstDash val="solid"/>
                      <a:round/>
                      <a:headEnd type="none" w="med" len="med"/>
                      <a:tailEnd type="none" w="med" len="med"/>
                    </a:lnT>
                    <a:lnB>
                      <a:noFill/>
                    </a:lnB>
                    <a:solidFill>
                      <a:srgbClr val="7030A0"/>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w="6350" cap="flat" cmpd="sng" algn="ctr">
                      <a:solidFill>
                        <a:srgbClr val="000000"/>
                      </a:solidFill>
                      <a:prstDash val="solid"/>
                      <a:round/>
                      <a:headEnd type="none" w="med" len="med"/>
                      <a:tailEnd type="none" w="med" len="med"/>
                    </a:lnT>
                    <a:lnB>
                      <a:noFill/>
                    </a:lnB>
                    <a:solidFill>
                      <a:srgbClr val="FF66FF"/>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w="6350" cap="flat" cmpd="sng" algn="ctr">
                      <a:solidFill>
                        <a:srgbClr val="000000"/>
                      </a:solidFill>
                      <a:prstDash val="solid"/>
                      <a:round/>
                      <a:headEnd type="none" w="med" len="med"/>
                      <a:tailEnd type="none" w="med" len="med"/>
                    </a:lnT>
                    <a:lnB>
                      <a:noFill/>
                    </a:lnB>
                    <a:solidFill>
                      <a:srgbClr val="FF66FF"/>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w="6350" cap="flat" cmpd="sng" algn="ctr">
                      <a:solidFill>
                        <a:srgbClr val="000000"/>
                      </a:solidFill>
                      <a:prstDash val="solid"/>
                      <a:round/>
                      <a:headEnd type="none" w="med" len="med"/>
                      <a:tailEnd type="none" w="med" len="med"/>
                    </a:lnT>
                    <a:lnB>
                      <a:noFill/>
                    </a:lnB>
                    <a:solidFill>
                      <a:srgbClr val="FFFF66"/>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w="6350" cap="flat" cmpd="sng" algn="ctr">
                      <a:solidFill>
                        <a:srgbClr val="000000"/>
                      </a:solidFill>
                      <a:prstDash val="solid"/>
                      <a:round/>
                      <a:headEnd type="none" w="med" len="med"/>
                      <a:tailEnd type="none" w="med" len="med"/>
                    </a:lnT>
                    <a:lnB>
                      <a:noFill/>
                    </a:lnB>
                    <a:solidFill>
                      <a:srgbClr val="FFFF66"/>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w="6350" cap="flat" cmpd="sng" algn="ctr">
                      <a:solidFill>
                        <a:srgbClr val="000000"/>
                      </a:solidFill>
                      <a:prstDash val="solid"/>
                      <a:round/>
                      <a:headEnd type="none" w="med" len="med"/>
                      <a:tailEnd type="none" w="med" len="med"/>
                    </a:lnT>
                    <a:lnB>
                      <a:noFill/>
                    </a:lnB>
                    <a:solidFill>
                      <a:srgbClr val="FFFF66"/>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w="6350" cap="flat" cmpd="sng" algn="ctr">
                      <a:solidFill>
                        <a:srgbClr val="000000"/>
                      </a:solidFill>
                      <a:prstDash val="solid"/>
                      <a:round/>
                      <a:headEnd type="none" w="med" len="med"/>
                      <a:tailEnd type="none" w="med" len="med"/>
                    </a:lnT>
                    <a:lnB>
                      <a:noFill/>
                    </a:lnB>
                    <a:solidFill>
                      <a:srgbClr val="FFFF66"/>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w="6350" cap="flat" cmpd="sng" algn="ctr">
                      <a:solidFill>
                        <a:srgbClr val="000000"/>
                      </a:solidFill>
                      <a:prstDash val="solid"/>
                      <a:round/>
                      <a:headEnd type="none" w="med" len="med"/>
                      <a:tailEnd type="none" w="med" len="med"/>
                    </a:lnT>
                    <a:lnB>
                      <a:noFill/>
                    </a:lnB>
                    <a:solidFill>
                      <a:srgbClr val="FFFF66"/>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w="6350" cap="flat" cmpd="sng" algn="ctr">
                      <a:solidFill>
                        <a:srgbClr val="000000"/>
                      </a:solidFill>
                      <a:prstDash val="solid"/>
                      <a:round/>
                      <a:headEnd type="none" w="med" len="med"/>
                      <a:tailEnd type="none" w="med" len="med"/>
                    </a:lnT>
                    <a:lnB>
                      <a:noFill/>
                    </a:lnB>
                    <a:solidFill>
                      <a:srgbClr val="FFFF66"/>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w="6350" cap="flat" cmpd="sng" algn="ctr">
                      <a:solidFill>
                        <a:srgbClr val="000000"/>
                      </a:solidFill>
                      <a:prstDash val="solid"/>
                      <a:round/>
                      <a:headEnd type="none" w="med" len="med"/>
                      <a:tailEnd type="none" w="med" len="med"/>
                    </a:lnT>
                    <a:lnB>
                      <a:noFill/>
                    </a:lnB>
                    <a:solidFill>
                      <a:srgbClr val="FFFF66"/>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w="6350" cap="flat" cmpd="sng" algn="ctr">
                      <a:solidFill>
                        <a:srgbClr val="000000"/>
                      </a:solidFill>
                      <a:prstDash val="solid"/>
                      <a:round/>
                      <a:headEnd type="none" w="med" len="med"/>
                      <a:tailEnd type="none" w="med" len="med"/>
                    </a:lnT>
                    <a:lnB>
                      <a:noFill/>
                    </a:lnB>
                    <a:solidFill>
                      <a:srgbClr val="FFFF66"/>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w="6350" cap="flat" cmpd="sng" algn="ctr">
                      <a:solidFill>
                        <a:srgbClr val="000000"/>
                      </a:solidFill>
                      <a:prstDash val="solid"/>
                      <a:round/>
                      <a:headEnd type="none" w="med" len="med"/>
                      <a:tailEnd type="none" w="med" len="med"/>
                    </a:lnT>
                    <a:lnB>
                      <a:noFill/>
                    </a:lnB>
                    <a:solidFill>
                      <a:srgbClr val="FFFF66"/>
                    </a:solidFill>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1"/>
                  </a:ext>
                </a:extLst>
              </a:tr>
              <a:tr h="192752">
                <a:tc>
                  <a:txBody>
                    <a:bodyPr/>
                    <a:lstStyle/>
                    <a:p>
                      <a:pPr algn="ctr" fontAlgn="ctr"/>
                      <a:r>
                        <a:rPr lang="zh-CN" altLang="en-US" sz="1000" b="1" i="0" u="none" strike="noStrike">
                          <a:solidFill>
                            <a:srgbClr val="000000"/>
                          </a:solidFill>
                          <a:latin typeface="Times New Roman"/>
                        </a:rPr>
                        <a:t>　</a:t>
                      </a:r>
                    </a:p>
                  </a:txBody>
                  <a:tcPr marL="8328" marR="8328" marT="8328"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2"/>
                  </a:ext>
                </a:extLst>
              </a:tr>
              <a:tr h="192752">
                <a:tc>
                  <a:txBody>
                    <a:bodyPr/>
                    <a:lstStyle/>
                    <a:p>
                      <a:pPr algn="ctr" fontAlgn="ctr"/>
                      <a:r>
                        <a:rPr lang="en-US" altLang="zh-CN" sz="1000" b="1" i="0" u="none" strike="noStrike">
                          <a:solidFill>
                            <a:srgbClr val="000000"/>
                          </a:solidFill>
                          <a:latin typeface="Times New Roman"/>
                        </a:rPr>
                        <a:t>2</a:t>
                      </a:r>
                    </a:p>
                  </a:txBody>
                  <a:tcPr marL="8328" marR="8328" marT="8328" marB="0" anchor="ctr">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FF66FF"/>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7030A0"/>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7030A0"/>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FF66FF"/>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FF66FF"/>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FF66FF"/>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FF66FF"/>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FF66FF"/>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FF66FF"/>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FF66FF"/>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FF66FF"/>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FF66FF"/>
                    </a:solidFill>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7030A0"/>
                    </a:solidFill>
                  </a:tcPr>
                </a:tc>
                <a:tc>
                  <a:txBody>
                    <a:bodyPr/>
                    <a:lstStyle/>
                    <a:p>
                      <a:pPr algn="l" fontAlgn="ctr"/>
                      <a:r>
                        <a:rPr lang="zh-CN" altLang="en-US" sz="700" b="0" i="0" u="none" strike="noStrike">
                          <a:solidFill>
                            <a:srgbClr val="000000"/>
                          </a:solidFill>
                          <a:latin typeface="宋体"/>
                        </a:rPr>
                        <a:t>狂犬病</a:t>
                      </a:r>
                    </a:p>
                  </a:txBody>
                  <a:tcPr marL="8328" marR="8328" marT="8328"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3"/>
                  </a:ext>
                </a:extLst>
              </a:tr>
              <a:tr h="192752">
                <a:tc>
                  <a:txBody>
                    <a:bodyPr/>
                    <a:lstStyle/>
                    <a:p>
                      <a:pPr algn="ctr" fontAlgn="ctr"/>
                      <a:r>
                        <a:rPr lang="zh-CN" altLang="en-US" sz="1000" b="1" i="0" u="none" strike="noStrike">
                          <a:solidFill>
                            <a:srgbClr val="000000"/>
                          </a:solidFill>
                          <a:latin typeface="Times New Roman"/>
                        </a:rPr>
                        <a:t>　</a:t>
                      </a:r>
                    </a:p>
                  </a:txBody>
                  <a:tcPr marL="8328" marR="8328" marT="8328"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FF66FF"/>
                    </a:solidFill>
                  </a:tcPr>
                </a:tc>
                <a:tc>
                  <a:txBody>
                    <a:bodyPr/>
                    <a:lstStyle/>
                    <a:p>
                      <a:pPr algn="l" fontAlgn="ctr"/>
                      <a:r>
                        <a:rPr lang="zh-CN" altLang="en-US" sz="700" b="0" i="0" u="none" strike="noStrike">
                          <a:solidFill>
                            <a:srgbClr val="000000"/>
                          </a:solidFill>
                          <a:latin typeface="宋体"/>
                        </a:rPr>
                        <a:t>肺结核</a:t>
                      </a:r>
                    </a:p>
                  </a:txBody>
                  <a:tcPr marL="8328" marR="8328" marT="8328"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4"/>
                  </a:ext>
                </a:extLst>
              </a:tr>
              <a:tr h="192752">
                <a:tc>
                  <a:txBody>
                    <a:bodyPr/>
                    <a:lstStyle/>
                    <a:p>
                      <a:pPr algn="ctr" fontAlgn="ctr"/>
                      <a:r>
                        <a:rPr lang="en-US" altLang="zh-CN" sz="1000" b="1" i="0" u="none" strike="noStrike">
                          <a:solidFill>
                            <a:srgbClr val="000000"/>
                          </a:solidFill>
                          <a:latin typeface="Times New Roman"/>
                        </a:rPr>
                        <a:t>3</a:t>
                      </a:r>
                    </a:p>
                  </a:txBody>
                  <a:tcPr marL="8328" marR="8328" marT="8328" marB="0" anchor="ctr">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66FF33"/>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FFFF66"/>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FFFF66"/>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7030A0"/>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7030A0"/>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7030A0"/>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7030A0"/>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7030A0"/>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7030A0"/>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7030A0"/>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7030A0"/>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7030A0"/>
                    </a:solidFill>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FFFF66"/>
                    </a:solidFill>
                  </a:tcPr>
                </a:tc>
                <a:tc>
                  <a:txBody>
                    <a:bodyPr/>
                    <a:lstStyle/>
                    <a:p>
                      <a:pPr algn="l" fontAlgn="ctr"/>
                      <a:r>
                        <a:rPr lang="zh-CN" altLang="en-US" sz="700" b="0" i="0" u="none" strike="noStrike">
                          <a:solidFill>
                            <a:srgbClr val="000000"/>
                          </a:solidFill>
                          <a:latin typeface="宋体"/>
                        </a:rPr>
                        <a:t>艾滋病</a:t>
                      </a:r>
                    </a:p>
                  </a:txBody>
                  <a:tcPr marL="8328" marR="8328" marT="8328"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5"/>
                  </a:ext>
                </a:extLst>
              </a:tr>
              <a:tr h="192752">
                <a:tc>
                  <a:txBody>
                    <a:bodyPr/>
                    <a:lstStyle/>
                    <a:p>
                      <a:pPr algn="ctr" fontAlgn="ctr"/>
                      <a:r>
                        <a:rPr lang="zh-CN" altLang="en-US" sz="1000" b="1" i="0" u="none" strike="noStrike">
                          <a:solidFill>
                            <a:srgbClr val="000000"/>
                          </a:solidFill>
                          <a:latin typeface="Times New Roman"/>
                        </a:rPr>
                        <a:t>　</a:t>
                      </a:r>
                    </a:p>
                  </a:txBody>
                  <a:tcPr marL="8328" marR="8328" marT="8328"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66FF33"/>
                    </a:solidFill>
                  </a:tcPr>
                </a:tc>
                <a:tc>
                  <a:txBody>
                    <a:bodyPr/>
                    <a:lstStyle/>
                    <a:p>
                      <a:pPr algn="l" fontAlgn="ctr"/>
                      <a:r>
                        <a:rPr lang="zh-CN" altLang="en-US" sz="700" b="0" i="0" u="none" strike="noStrike">
                          <a:solidFill>
                            <a:srgbClr val="000000"/>
                          </a:solidFill>
                          <a:latin typeface="宋体"/>
                        </a:rPr>
                        <a:t>乙肝</a:t>
                      </a:r>
                    </a:p>
                  </a:txBody>
                  <a:tcPr marL="8328" marR="8328" marT="8328"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6"/>
                  </a:ext>
                </a:extLst>
              </a:tr>
              <a:tr h="192752">
                <a:tc>
                  <a:txBody>
                    <a:bodyPr/>
                    <a:lstStyle/>
                    <a:p>
                      <a:pPr algn="ctr" fontAlgn="ctr"/>
                      <a:r>
                        <a:rPr lang="en-US" altLang="zh-CN" sz="1000" b="1" i="0" u="none" strike="noStrike">
                          <a:solidFill>
                            <a:srgbClr val="000000"/>
                          </a:solidFill>
                          <a:latin typeface="Times New Roman"/>
                        </a:rPr>
                        <a:t>4</a:t>
                      </a:r>
                    </a:p>
                  </a:txBody>
                  <a:tcPr marL="8328" marR="8328" marT="8328" marB="0" anchor="ctr">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FFFF66"/>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66FF33"/>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66FF33"/>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66FF33"/>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66FF33"/>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66FF33"/>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FFCCCC"/>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66FF33"/>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66FF33"/>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66FF33"/>
                    </a:solidFill>
                  </a:tcPr>
                </a:tc>
                <a:tc>
                  <a:txBody>
                    <a:bodyPr/>
                    <a:lstStyle/>
                    <a:p>
                      <a:pPr algn="l" fontAlgn="ctr"/>
                      <a:r>
                        <a:rPr lang="zh-CN" altLang="en-US" sz="1000" b="0" i="0" u="none" strike="noStrike" dirty="0">
                          <a:solidFill>
                            <a:srgbClr val="000000"/>
                          </a:solidFill>
                          <a:latin typeface="宋体"/>
                        </a:rPr>
                        <a:t>　</a:t>
                      </a:r>
                    </a:p>
                  </a:txBody>
                  <a:tcPr marL="8328" marR="8328" marT="8328" marB="0" anchor="ctr">
                    <a:lnL>
                      <a:noFill/>
                    </a:lnL>
                    <a:lnR>
                      <a:noFill/>
                    </a:lnR>
                    <a:lnT>
                      <a:noFill/>
                    </a:lnT>
                    <a:lnB>
                      <a:noFill/>
                    </a:lnB>
                    <a:solidFill>
                      <a:srgbClr val="FFCCCC"/>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66FF33"/>
                    </a:solidFill>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FFCCCC"/>
                    </a:solidFill>
                  </a:tcPr>
                </a:tc>
                <a:tc>
                  <a:txBody>
                    <a:bodyPr/>
                    <a:lstStyle/>
                    <a:p>
                      <a:pPr algn="l" fontAlgn="ctr"/>
                      <a:r>
                        <a:rPr lang="zh-CN" altLang="en-US" sz="700" b="0" i="0" u="none" strike="noStrike">
                          <a:solidFill>
                            <a:srgbClr val="000000"/>
                          </a:solidFill>
                          <a:latin typeface="宋体"/>
                        </a:rPr>
                        <a:t>手足口病</a:t>
                      </a:r>
                    </a:p>
                  </a:txBody>
                  <a:tcPr marL="8328" marR="8328" marT="8328"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7"/>
                  </a:ext>
                </a:extLst>
              </a:tr>
              <a:tr h="192752">
                <a:tc>
                  <a:txBody>
                    <a:bodyPr/>
                    <a:lstStyle/>
                    <a:p>
                      <a:pPr algn="ctr" fontAlgn="ctr"/>
                      <a:r>
                        <a:rPr lang="zh-CN" altLang="en-US" sz="1000" b="1" i="0" u="none" strike="noStrike">
                          <a:solidFill>
                            <a:srgbClr val="000000"/>
                          </a:solidFill>
                          <a:latin typeface="Times New Roman"/>
                        </a:rPr>
                        <a:t>　</a:t>
                      </a:r>
                    </a:p>
                  </a:txBody>
                  <a:tcPr marL="8328" marR="8328" marT="8328"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538ED5"/>
                    </a:solidFill>
                  </a:tcPr>
                </a:tc>
                <a:tc>
                  <a:txBody>
                    <a:bodyPr/>
                    <a:lstStyle/>
                    <a:p>
                      <a:pPr algn="l" fontAlgn="ctr"/>
                      <a:r>
                        <a:rPr lang="zh-CN" altLang="en-US" sz="700" b="0" i="0" u="none" strike="noStrike">
                          <a:solidFill>
                            <a:srgbClr val="000000"/>
                          </a:solidFill>
                          <a:latin typeface="宋体"/>
                        </a:rPr>
                        <a:t>新生儿破伤风</a:t>
                      </a:r>
                    </a:p>
                  </a:txBody>
                  <a:tcPr marL="8328" marR="8328" marT="8328"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8"/>
                  </a:ext>
                </a:extLst>
              </a:tr>
              <a:tr h="192752">
                <a:tc>
                  <a:txBody>
                    <a:bodyPr/>
                    <a:lstStyle/>
                    <a:p>
                      <a:pPr algn="ctr" fontAlgn="ctr"/>
                      <a:r>
                        <a:rPr lang="en-US" altLang="zh-CN" sz="1000" b="1" i="0" u="none" strike="noStrike">
                          <a:solidFill>
                            <a:srgbClr val="000000"/>
                          </a:solidFill>
                          <a:latin typeface="Times New Roman"/>
                        </a:rPr>
                        <a:t>5</a:t>
                      </a:r>
                    </a:p>
                  </a:txBody>
                  <a:tcPr marL="8328" marR="8328" marT="8328" marB="0" anchor="ctr">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538ED5"/>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538ED5"/>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93CDDD"/>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93CDDD"/>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538ED5"/>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E46D0A"/>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66FF33"/>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FFCCCC"/>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FFCCCC"/>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FFCCCC"/>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66FF33"/>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FFCCCC"/>
                    </a:solidFill>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93CDDD"/>
                    </a:solidFill>
                  </a:tcPr>
                </a:tc>
                <a:tc>
                  <a:txBody>
                    <a:bodyPr/>
                    <a:lstStyle/>
                    <a:p>
                      <a:pPr algn="l" fontAlgn="ctr"/>
                      <a:r>
                        <a:rPr lang="zh-CN" altLang="en-US" sz="700" b="0" i="0" u="none" strike="noStrike">
                          <a:solidFill>
                            <a:srgbClr val="000000"/>
                          </a:solidFill>
                          <a:latin typeface="宋体"/>
                        </a:rPr>
                        <a:t>乙脑</a:t>
                      </a:r>
                    </a:p>
                  </a:txBody>
                  <a:tcPr marL="8328" marR="8328" marT="8328"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9"/>
                  </a:ext>
                </a:extLst>
              </a:tr>
              <a:tr h="192752">
                <a:tc>
                  <a:txBody>
                    <a:bodyPr/>
                    <a:lstStyle/>
                    <a:p>
                      <a:pPr algn="ctr" fontAlgn="ctr"/>
                      <a:r>
                        <a:rPr lang="zh-CN" altLang="en-US" sz="1000" b="1" i="0" u="none" strike="noStrike">
                          <a:solidFill>
                            <a:srgbClr val="000000"/>
                          </a:solidFill>
                          <a:latin typeface="Times New Roman"/>
                        </a:rPr>
                        <a:t>　</a:t>
                      </a:r>
                    </a:p>
                  </a:txBody>
                  <a:tcPr marL="8328" marR="8328" marT="8328"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E46D0A"/>
                    </a:solidFill>
                  </a:tcPr>
                </a:tc>
                <a:tc>
                  <a:txBody>
                    <a:bodyPr/>
                    <a:lstStyle/>
                    <a:p>
                      <a:pPr algn="l" fontAlgn="ctr"/>
                      <a:r>
                        <a:rPr lang="zh-CN" altLang="en-US" sz="700" b="0" i="0" u="none" strike="noStrike">
                          <a:solidFill>
                            <a:srgbClr val="000000"/>
                          </a:solidFill>
                          <a:latin typeface="宋体"/>
                        </a:rPr>
                        <a:t>甲型</a:t>
                      </a:r>
                      <a:r>
                        <a:rPr lang="en-US" sz="700" b="0" i="0" u="none" strike="noStrike">
                          <a:solidFill>
                            <a:srgbClr val="000000"/>
                          </a:solidFill>
                          <a:latin typeface="宋体"/>
                        </a:rPr>
                        <a:t>H1N1</a:t>
                      </a:r>
                      <a:r>
                        <a:rPr lang="zh-CN" altLang="en-US" sz="700" b="0" i="0" u="none" strike="noStrike">
                          <a:solidFill>
                            <a:srgbClr val="000000"/>
                          </a:solidFill>
                          <a:latin typeface="宋体"/>
                        </a:rPr>
                        <a:t>流感</a:t>
                      </a:r>
                    </a:p>
                  </a:txBody>
                  <a:tcPr marL="8328" marR="8328" marT="8328"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0"/>
                  </a:ext>
                </a:extLst>
              </a:tr>
              <a:tr h="192752">
                <a:tc>
                  <a:txBody>
                    <a:bodyPr/>
                    <a:lstStyle/>
                    <a:p>
                      <a:pPr algn="ctr" fontAlgn="ctr"/>
                      <a:r>
                        <a:rPr lang="en-US" altLang="zh-CN" sz="1000" b="1" i="0" u="none" strike="noStrike">
                          <a:solidFill>
                            <a:srgbClr val="000000"/>
                          </a:solidFill>
                          <a:latin typeface="Times New Roman"/>
                        </a:rPr>
                        <a:t>6</a:t>
                      </a:r>
                    </a:p>
                  </a:txBody>
                  <a:tcPr marL="8328" marR="8328" marT="8328" marB="0" anchor="ctr">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FF0000"/>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FF0000"/>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538ED5"/>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538ED5"/>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93CDDD"/>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FFCCCC"/>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E46D0A"/>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66FFFF"/>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66FFFF"/>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66FFFF"/>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006600"/>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66FFFF"/>
                    </a:solidFill>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FF0000"/>
                    </a:solidFill>
                  </a:tcPr>
                </a:tc>
                <a:tc>
                  <a:txBody>
                    <a:bodyPr/>
                    <a:lstStyle/>
                    <a:p>
                      <a:pPr algn="l" fontAlgn="ctr"/>
                      <a:r>
                        <a:rPr lang="zh-CN" altLang="en-US" sz="700" b="0" i="0" u="none" strike="noStrike">
                          <a:solidFill>
                            <a:srgbClr val="000000"/>
                          </a:solidFill>
                          <a:latin typeface="宋体"/>
                        </a:rPr>
                        <a:t>出血热</a:t>
                      </a:r>
                    </a:p>
                  </a:txBody>
                  <a:tcPr marL="8328" marR="8328" marT="8328"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1"/>
                  </a:ext>
                </a:extLst>
              </a:tr>
              <a:tr h="192752">
                <a:tc>
                  <a:txBody>
                    <a:bodyPr/>
                    <a:lstStyle/>
                    <a:p>
                      <a:pPr algn="ctr" fontAlgn="ctr"/>
                      <a:r>
                        <a:rPr lang="zh-CN" altLang="en-US" sz="1000" b="1" i="0" u="none" strike="noStrike">
                          <a:solidFill>
                            <a:srgbClr val="000000"/>
                          </a:solidFill>
                          <a:latin typeface="Times New Roman"/>
                        </a:rPr>
                        <a:t>　</a:t>
                      </a:r>
                    </a:p>
                  </a:txBody>
                  <a:tcPr marL="8328" marR="8328" marT="8328"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66FFFF"/>
                    </a:solidFill>
                  </a:tcPr>
                </a:tc>
                <a:tc>
                  <a:txBody>
                    <a:bodyPr/>
                    <a:lstStyle/>
                    <a:p>
                      <a:pPr algn="l" fontAlgn="ctr"/>
                      <a:r>
                        <a:rPr lang="zh-CN" altLang="en-US" sz="700" b="0" i="0" u="none" strike="noStrike">
                          <a:solidFill>
                            <a:srgbClr val="000000"/>
                          </a:solidFill>
                          <a:latin typeface="宋体"/>
                        </a:rPr>
                        <a:t>丙肝</a:t>
                      </a:r>
                    </a:p>
                  </a:txBody>
                  <a:tcPr marL="8328" marR="8328" marT="8328"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2"/>
                  </a:ext>
                </a:extLst>
              </a:tr>
              <a:tr h="192752">
                <a:tc>
                  <a:txBody>
                    <a:bodyPr/>
                    <a:lstStyle/>
                    <a:p>
                      <a:pPr algn="ctr" fontAlgn="ctr"/>
                      <a:r>
                        <a:rPr lang="en-US" altLang="zh-CN" sz="1000" b="1" i="0" u="none" strike="noStrike">
                          <a:solidFill>
                            <a:srgbClr val="000000"/>
                          </a:solidFill>
                          <a:latin typeface="Times New Roman"/>
                        </a:rPr>
                        <a:t>7</a:t>
                      </a:r>
                    </a:p>
                  </a:txBody>
                  <a:tcPr marL="8328" marR="8328" marT="8328" marB="0" anchor="ctr">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93CDDD"/>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93CDDD"/>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FF0000"/>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FF0000"/>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FFCCCC"/>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93CDDD"/>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66FFFF"/>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FF0000"/>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FF0000"/>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FF0000"/>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66FFFF"/>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006600"/>
                    </a:solidFill>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006600"/>
                    </a:solidFill>
                  </a:tcPr>
                </a:tc>
                <a:tc>
                  <a:txBody>
                    <a:bodyPr/>
                    <a:lstStyle/>
                    <a:p>
                      <a:pPr algn="l" fontAlgn="ctr"/>
                      <a:r>
                        <a:rPr lang="pt-BR" sz="700" b="0" i="0" u="none" strike="noStrike">
                          <a:solidFill>
                            <a:srgbClr val="000000"/>
                          </a:solidFill>
                          <a:latin typeface="宋体"/>
                        </a:rPr>
                        <a:t>人感染H7N9高流感</a:t>
                      </a:r>
                    </a:p>
                  </a:txBody>
                  <a:tcPr marL="8328" marR="8328" marT="8328"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3"/>
                  </a:ext>
                </a:extLst>
              </a:tr>
              <a:tr h="192752">
                <a:tc>
                  <a:txBody>
                    <a:bodyPr/>
                    <a:lstStyle/>
                    <a:p>
                      <a:pPr algn="ctr" fontAlgn="ctr"/>
                      <a:r>
                        <a:rPr lang="zh-CN" altLang="en-US" sz="1000" b="1" i="0" u="none" strike="noStrike">
                          <a:solidFill>
                            <a:srgbClr val="000000"/>
                          </a:solidFill>
                          <a:latin typeface="Times New Roman"/>
                        </a:rPr>
                        <a:t>　</a:t>
                      </a:r>
                    </a:p>
                  </a:txBody>
                  <a:tcPr marL="8328" marR="8328" marT="8328"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948B54"/>
                    </a:solidFill>
                  </a:tcPr>
                </a:tc>
                <a:tc>
                  <a:txBody>
                    <a:bodyPr/>
                    <a:lstStyle/>
                    <a:p>
                      <a:pPr algn="l" fontAlgn="ctr"/>
                      <a:r>
                        <a:rPr lang="zh-CN" altLang="en-US" sz="700" b="0" i="0" u="none" strike="noStrike">
                          <a:solidFill>
                            <a:srgbClr val="000000"/>
                          </a:solidFill>
                          <a:latin typeface="宋体"/>
                        </a:rPr>
                        <a:t>流脑</a:t>
                      </a:r>
                    </a:p>
                  </a:txBody>
                  <a:tcPr marL="8328" marR="8328" marT="8328"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4"/>
                  </a:ext>
                </a:extLst>
              </a:tr>
              <a:tr h="192752">
                <a:tc>
                  <a:txBody>
                    <a:bodyPr/>
                    <a:lstStyle/>
                    <a:p>
                      <a:pPr algn="ctr" fontAlgn="ctr"/>
                      <a:r>
                        <a:rPr lang="en-US" altLang="zh-CN" sz="1000" b="1" i="0" u="none" strike="noStrike">
                          <a:solidFill>
                            <a:srgbClr val="000000"/>
                          </a:solidFill>
                          <a:latin typeface="Times New Roman"/>
                        </a:rPr>
                        <a:t>8</a:t>
                      </a:r>
                    </a:p>
                  </a:txBody>
                  <a:tcPr marL="8328" marR="8328" marT="8328" marB="0" anchor="ctr">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948B54"/>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948B54"/>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66FFFF"/>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948B54"/>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66FFFF"/>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66FFFF"/>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FF0000"/>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FFCC66"/>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FFCC66"/>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FFCC66"/>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FF0000"/>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FF0000"/>
                    </a:solidFill>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FFCC66"/>
                    </a:solidFill>
                  </a:tcPr>
                </a:tc>
                <a:tc>
                  <a:txBody>
                    <a:bodyPr/>
                    <a:lstStyle/>
                    <a:p>
                      <a:pPr algn="l" fontAlgn="ctr"/>
                      <a:r>
                        <a:rPr lang="zh-CN" altLang="en-US" sz="700" b="0" i="0" u="none" strike="noStrike">
                          <a:solidFill>
                            <a:srgbClr val="000000"/>
                          </a:solidFill>
                          <a:latin typeface="宋体"/>
                        </a:rPr>
                        <a:t>梅毒</a:t>
                      </a:r>
                    </a:p>
                  </a:txBody>
                  <a:tcPr marL="8328" marR="8328" marT="8328"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5"/>
                  </a:ext>
                </a:extLst>
              </a:tr>
              <a:tr h="192752">
                <a:tc>
                  <a:txBody>
                    <a:bodyPr/>
                    <a:lstStyle/>
                    <a:p>
                      <a:pPr algn="ctr" fontAlgn="ctr"/>
                      <a:r>
                        <a:rPr lang="zh-CN" altLang="en-US" sz="1000" b="1" i="0" u="none" strike="noStrike">
                          <a:solidFill>
                            <a:srgbClr val="000000"/>
                          </a:solidFill>
                          <a:latin typeface="Times New Roman"/>
                        </a:rPr>
                        <a:t>　</a:t>
                      </a:r>
                    </a:p>
                  </a:txBody>
                  <a:tcPr marL="8328" marR="8328" marT="8328"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9966FF"/>
                    </a:solidFill>
                  </a:tcPr>
                </a:tc>
                <a:tc>
                  <a:txBody>
                    <a:bodyPr/>
                    <a:lstStyle/>
                    <a:p>
                      <a:pPr algn="l" fontAlgn="ctr"/>
                      <a:r>
                        <a:rPr lang="zh-CN" altLang="en-US" sz="700" b="0" i="0" u="none" strike="noStrike">
                          <a:solidFill>
                            <a:srgbClr val="000000"/>
                          </a:solidFill>
                          <a:latin typeface="宋体"/>
                        </a:rPr>
                        <a:t>痢疾</a:t>
                      </a:r>
                    </a:p>
                  </a:txBody>
                  <a:tcPr marL="8328" marR="8328" marT="8328"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6"/>
                  </a:ext>
                </a:extLst>
              </a:tr>
              <a:tr h="192752">
                <a:tc>
                  <a:txBody>
                    <a:bodyPr/>
                    <a:lstStyle/>
                    <a:p>
                      <a:pPr algn="ctr" fontAlgn="ctr"/>
                      <a:r>
                        <a:rPr lang="en-US" altLang="zh-CN" sz="1000" b="1" i="0" u="none" strike="noStrike">
                          <a:solidFill>
                            <a:srgbClr val="000000"/>
                          </a:solidFill>
                          <a:latin typeface="Times New Roman"/>
                        </a:rPr>
                        <a:t>9</a:t>
                      </a:r>
                    </a:p>
                  </a:txBody>
                  <a:tcPr marL="8328" marR="8328" marT="8328" marB="0" anchor="ctr">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9966FF"/>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9966FF"/>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948B54"/>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66FFFF"/>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948B54"/>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538ED5"/>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93CDDD"/>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000099"/>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93CDDD"/>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93CDDD"/>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FFCC66"/>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FFCC66"/>
                    </a:solidFill>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000099"/>
                    </a:solidFill>
                  </a:tcPr>
                </a:tc>
                <a:tc>
                  <a:txBody>
                    <a:bodyPr/>
                    <a:lstStyle/>
                    <a:p>
                      <a:pPr algn="l" fontAlgn="ctr"/>
                      <a:r>
                        <a:rPr lang="zh-CN" altLang="en-US" sz="700" b="0" i="0" u="none" strike="noStrike">
                          <a:solidFill>
                            <a:srgbClr val="000000"/>
                          </a:solidFill>
                          <a:latin typeface="宋体"/>
                        </a:rPr>
                        <a:t>甲型</a:t>
                      </a:r>
                      <a:r>
                        <a:rPr lang="en-US" sz="700" b="0" i="0" u="none" strike="noStrike">
                          <a:solidFill>
                            <a:srgbClr val="000000"/>
                          </a:solidFill>
                          <a:latin typeface="宋体"/>
                        </a:rPr>
                        <a:t>N1H1</a:t>
                      </a:r>
                      <a:r>
                        <a:rPr lang="zh-CN" altLang="en-US" sz="700" b="0" i="0" u="none" strike="noStrike">
                          <a:solidFill>
                            <a:srgbClr val="000000"/>
                          </a:solidFill>
                          <a:latin typeface="宋体"/>
                        </a:rPr>
                        <a:t>流感</a:t>
                      </a:r>
                    </a:p>
                  </a:txBody>
                  <a:tcPr marL="8328" marR="8328" marT="8328"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7"/>
                  </a:ext>
                </a:extLst>
              </a:tr>
              <a:tr h="192752">
                <a:tc>
                  <a:txBody>
                    <a:bodyPr/>
                    <a:lstStyle/>
                    <a:p>
                      <a:pPr algn="ctr" fontAlgn="ctr"/>
                      <a:r>
                        <a:rPr lang="zh-CN" altLang="en-US" sz="1000" b="1" i="0" u="none" strike="noStrike">
                          <a:solidFill>
                            <a:srgbClr val="000000"/>
                          </a:solidFill>
                          <a:latin typeface="Times New Roman"/>
                        </a:rPr>
                        <a:t>　</a:t>
                      </a:r>
                    </a:p>
                  </a:txBody>
                  <a:tcPr marL="8328" marR="8328" marT="8328"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endParaRPr lang="zh-CN" altLang="en-US" sz="1000" b="0" i="0" u="none" strike="noStrike">
                        <a:solidFill>
                          <a:srgbClr val="000000"/>
                        </a:solidFill>
                        <a:latin typeface="宋体"/>
                      </a:endParaRPr>
                    </a:p>
                  </a:txBody>
                  <a:tcPr marL="8328" marR="8328" marT="8328" marB="0" anchor="ctr">
                    <a:lnL>
                      <a:noFill/>
                    </a:lnL>
                    <a:lnR>
                      <a:noFill/>
                    </a:lnR>
                    <a:lnT>
                      <a:noFill/>
                    </a:lnT>
                    <a:lnB>
                      <a:noFill/>
                    </a:lnB>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a:noFill/>
                    </a:lnB>
                    <a:solidFill>
                      <a:srgbClr val="FF5050"/>
                    </a:solidFill>
                  </a:tcPr>
                </a:tc>
                <a:tc>
                  <a:txBody>
                    <a:bodyPr/>
                    <a:lstStyle/>
                    <a:p>
                      <a:pPr algn="l" fontAlgn="ctr"/>
                      <a:r>
                        <a:rPr lang="zh-CN" altLang="en-US" sz="700" b="0" i="0" u="none" strike="noStrike">
                          <a:solidFill>
                            <a:srgbClr val="000000"/>
                          </a:solidFill>
                          <a:latin typeface="宋体"/>
                        </a:rPr>
                        <a:t>流行性感冒</a:t>
                      </a:r>
                    </a:p>
                  </a:txBody>
                  <a:tcPr marL="8328" marR="8328" marT="8328"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8"/>
                  </a:ext>
                </a:extLst>
              </a:tr>
              <a:tr h="192752">
                <a:tc>
                  <a:txBody>
                    <a:bodyPr/>
                    <a:lstStyle/>
                    <a:p>
                      <a:pPr algn="ctr" fontAlgn="ctr"/>
                      <a:r>
                        <a:rPr lang="en-US" altLang="zh-CN" sz="1000" b="1" i="0" u="none" strike="noStrike">
                          <a:solidFill>
                            <a:srgbClr val="000000"/>
                          </a:solidFill>
                          <a:latin typeface="Times New Roman"/>
                        </a:rPr>
                        <a:t>10</a:t>
                      </a:r>
                    </a:p>
                  </a:txBody>
                  <a:tcPr marL="8328" marR="8328" marT="8328"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w="6350" cap="flat" cmpd="sng" algn="ctr">
                      <a:solidFill>
                        <a:srgbClr val="000000"/>
                      </a:solidFill>
                      <a:prstDash val="solid"/>
                      <a:round/>
                      <a:headEnd type="none" w="med" len="med"/>
                      <a:tailEnd type="none" w="med" len="med"/>
                    </a:lnB>
                    <a:solidFill>
                      <a:srgbClr val="66FFFF"/>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w="6350" cap="flat" cmpd="sng" algn="ctr">
                      <a:solidFill>
                        <a:srgbClr val="000000"/>
                      </a:solidFill>
                      <a:prstDash val="solid"/>
                      <a:round/>
                      <a:headEnd type="none" w="med" len="med"/>
                      <a:tailEnd type="none" w="med" len="med"/>
                    </a:lnB>
                    <a:solidFill>
                      <a:srgbClr val="66FFFF"/>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w="6350" cap="flat" cmpd="sng" algn="ctr">
                      <a:solidFill>
                        <a:srgbClr val="000000"/>
                      </a:solidFill>
                      <a:prstDash val="solid"/>
                      <a:round/>
                      <a:headEnd type="none" w="med" len="med"/>
                      <a:tailEnd type="none" w="med" len="med"/>
                    </a:lnB>
                    <a:solidFill>
                      <a:srgbClr val="9966FF"/>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w="6350" cap="flat" cmpd="sng" algn="ctr">
                      <a:solidFill>
                        <a:srgbClr val="000000"/>
                      </a:solidFill>
                      <a:prstDash val="solid"/>
                      <a:round/>
                      <a:headEnd type="none" w="med" len="med"/>
                      <a:tailEnd type="none" w="med" len="med"/>
                    </a:lnB>
                    <a:solidFill>
                      <a:srgbClr val="9966FF"/>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w="6350" cap="flat" cmpd="sng" algn="ctr">
                      <a:solidFill>
                        <a:srgbClr val="000000"/>
                      </a:solidFill>
                      <a:prstDash val="solid"/>
                      <a:round/>
                      <a:headEnd type="none" w="med" len="med"/>
                      <a:tailEnd type="none" w="med" len="med"/>
                    </a:lnB>
                    <a:solidFill>
                      <a:srgbClr val="538ED5"/>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w="6350" cap="flat" cmpd="sng" algn="ctr">
                      <a:solidFill>
                        <a:srgbClr val="000000"/>
                      </a:solidFill>
                      <a:prstDash val="solid"/>
                      <a:round/>
                      <a:headEnd type="none" w="med" len="med"/>
                      <a:tailEnd type="none" w="med" len="med"/>
                    </a:lnB>
                    <a:solidFill>
                      <a:srgbClr val="93CDDD"/>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w="6350" cap="flat" cmpd="sng" algn="ctr">
                      <a:solidFill>
                        <a:srgbClr val="000000"/>
                      </a:solidFill>
                      <a:prstDash val="solid"/>
                      <a:round/>
                      <a:headEnd type="none" w="med" len="med"/>
                      <a:tailEnd type="none" w="med" len="med"/>
                    </a:lnB>
                    <a:solidFill>
                      <a:srgbClr val="538ED5"/>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w="6350" cap="flat" cmpd="sng" algn="ctr">
                      <a:solidFill>
                        <a:srgbClr val="000000"/>
                      </a:solidFill>
                      <a:prstDash val="solid"/>
                      <a:round/>
                      <a:headEnd type="none" w="med" len="med"/>
                      <a:tailEnd type="none" w="med" len="med"/>
                    </a:lnB>
                    <a:solidFill>
                      <a:srgbClr val="538ED5"/>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w="6350" cap="flat" cmpd="sng" algn="ctr">
                      <a:solidFill>
                        <a:srgbClr val="000000"/>
                      </a:solidFill>
                      <a:prstDash val="solid"/>
                      <a:round/>
                      <a:headEnd type="none" w="med" len="med"/>
                      <a:tailEnd type="none" w="med" len="med"/>
                    </a:lnB>
                    <a:solidFill>
                      <a:srgbClr val="FF5050"/>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w="6350" cap="flat" cmpd="sng" algn="ctr">
                      <a:solidFill>
                        <a:srgbClr val="000000"/>
                      </a:solidFill>
                      <a:prstDash val="solid"/>
                      <a:round/>
                      <a:headEnd type="none" w="med" len="med"/>
                      <a:tailEnd type="none" w="med" len="med"/>
                    </a:lnB>
                    <a:solidFill>
                      <a:srgbClr val="FF9900"/>
                    </a:solidFill>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a:solidFill>
                            <a:srgbClr val="000000"/>
                          </a:solidFill>
                          <a:latin typeface="宋体"/>
                        </a:rPr>
                        <a:t>　</a:t>
                      </a:r>
                    </a:p>
                  </a:txBody>
                  <a:tcPr marL="8328" marR="8328" marT="8328" marB="0" anchor="ctr">
                    <a:lnL>
                      <a:noFill/>
                    </a:lnL>
                    <a:lnR>
                      <a:noFill/>
                    </a:lnR>
                    <a:lnT>
                      <a:noFill/>
                    </a:lnT>
                    <a:lnB w="6350" cap="flat" cmpd="sng" algn="ctr">
                      <a:solidFill>
                        <a:srgbClr val="000000"/>
                      </a:solidFill>
                      <a:prstDash val="solid"/>
                      <a:round/>
                      <a:headEnd type="none" w="med" len="med"/>
                      <a:tailEnd type="none" w="med" len="med"/>
                    </a:lnB>
                    <a:solidFill>
                      <a:srgbClr val="FF9900"/>
                    </a:solidFill>
                  </a:tcPr>
                </a:tc>
                <a:tc>
                  <a:txBody>
                    <a:bodyPr/>
                    <a:lstStyle/>
                    <a:p>
                      <a:pPr algn="l" fontAlgn="ctr"/>
                      <a:r>
                        <a:rPr lang="zh-CN" altLang="en-US" sz="700" b="0" i="0" u="none" strike="noStrike" dirty="0">
                          <a:solidFill>
                            <a:srgbClr val="000000"/>
                          </a:solidFill>
                          <a:latin typeface="宋体"/>
                        </a:rPr>
                        <a:t>麻疹</a:t>
                      </a:r>
                    </a:p>
                  </a:txBody>
                  <a:tcPr marL="8328" marR="8328" marT="8328"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9"/>
                  </a:ext>
                </a:extLst>
              </a:tr>
            </a:tbl>
          </a:graphicData>
        </a:graphic>
      </p:graphicFrame>
      <p:sp>
        <p:nvSpPr>
          <p:cNvPr id="3" name="矩形 2"/>
          <p:cNvSpPr/>
          <p:nvPr/>
        </p:nvSpPr>
        <p:spPr>
          <a:xfrm>
            <a:off x="928662" y="214296"/>
            <a:ext cx="6577442" cy="584775"/>
          </a:xfrm>
          <a:prstGeom prst="rect">
            <a:avLst/>
          </a:prstGeom>
        </p:spPr>
        <p:txBody>
          <a:bodyPr wrap="none">
            <a:spAutoFit/>
          </a:bodyPr>
          <a:lstStyle/>
          <a:p>
            <a:r>
              <a:rPr lang="en-US" altLang="zh-CN" sz="3200" b="1" dirty="0">
                <a:latin typeface="黑体" pitchFamily="49" charset="-122"/>
                <a:ea typeface="黑体" pitchFamily="49" charset="-122"/>
              </a:rPr>
              <a:t>2004-2015</a:t>
            </a:r>
            <a:r>
              <a:rPr lang="zh-CN" altLang="en-US" sz="3200" b="1" dirty="0">
                <a:latin typeface="黑体" pitchFamily="49" charset="-122"/>
                <a:ea typeface="黑体" pitchFamily="49" charset="-122"/>
              </a:rPr>
              <a:t>年全法定传染病死亡顺位</a:t>
            </a:r>
          </a:p>
        </p:txBody>
      </p:sp>
      <p:sp>
        <p:nvSpPr>
          <p:cNvPr id="4" name="TextBox 3"/>
          <p:cNvSpPr txBox="1"/>
          <p:nvPr/>
        </p:nvSpPr>
        <p:spPr>
          <a:xfrm>
            <a:off x="5786446" y="4822048"/>
            <a:ext cx="2357454" cy="276999"/>
          </a:xfrm>
          <a:prstGeom prst="rect">
            <a:avLst/>
          </a:prstGeom>
          <a:noFill/>
        </p:spPr>
        <p:txBody>
          <a:bodyPr wrap="square" rtlCol="0">
            <a:spAutoFit/>
          </a:bodyPr>
          <a:lstStyle/>
          <a:p>
            <a:pPr algn="r"/>
            <a:r>
              <a:rPr lang="zh-CN" altLang="en-US" sz="1200" i="1"/>
              <a:t>数据来源：中国</a:t>
            </a:r>
            <a:r>
              <a:rPr lang="en-US" altLang="zh-CN" sz="1200" i="1"/>
              <a:t>CDC</a:t>
            </a:r>
            <a:endParaRPr lang="zh-CN" altLang="en-US" sz="1200" i="1"/>
          </a:p>
        </p:txBody>
      </p:sp>
      <p:sp>
        <p:nvSpPr>
          <p:cNvPr id="5" name="灯片编号占位符 4"/>
          <p:cNvSpPr>
            <a:spLocks noGrp="1"/>
          </p:cNvSpPr>
          <p:nvPr>
            <p:ph type="sldNum" sz="quarter" idx="12"/>
          </p:nvPr>
        </p:nvSpPr>
        <p:spPr>
          <a:xfrm>
            <a:off x="6572264" y="4768469"/>
            <a:ext cx="2133600" cy="273844"/>
          </a:xfrm>
        </p:spPr>
        <p:txBody>
          <a:bodyPr/>
          <a:lstStyle/>
          <a:p>
            <a:fld id="{0C913308-F349-4B6D-A68A-DD1791B4A57B}" type="slidenum">
              <a:rPr lang="zh-CN" altLang="en-US" smtClean="0"/>
              <a:pPr/>
              <a:t>7</a:t>
            </a:fld>
            <a:endParaRPr lang="zh-CN" altLang="en-US"/>
          </a:p>
        </p:txBody>
      </p:sp>
      <p:sp>
        <p:nvSpPr>
          <p:cNvPr id="6" name="矩形 5"/>
          <p:cNvSpPr/>
          <p:nvPr/>
        </p:nvSpPr>
        <p:spPr>
          <a:xfrm>
            <a:off x="1571604" y="1071552"/>
            <a:ext cx="928694" cy="2857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142976" y="1500180"/>
            <a:ext cx="571504" cy="2143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428860" y="1500180"/>
            <a:ext cx="4000528" cy="2143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71472" y="4643452"/>
            <a:ext cx="8286808" cy="253916"/>
          </a:xfrm>
          <a:prstGeom prst="rect">
            <a:avLst/>
          </a:prstGeom>
        </p:spPr>
        <p:txBody>
          <a:bodyPr wrap="square">
            <a:spAutoFit/>
          </a:bodyPr>
          <a:lstStyle/>
          <a:p>
            <a:pPr algn="r"/>
            <a:r>
              <a:rPr lang="en-US" altLang="zh-CN" sz="1050" i="1"/>
              <a:t>——http://www.nobelprize.org/nobel_prizes/medicine/laureates/1905/</a:t>
            </a:r>
            <a:endParaRPr lang="zh-CN" altLang="en-US" sz="1050" i="1"/>
          </a:p>
        </p:txBody>
      </p:sp>
      <p:sp>
        <p:nvSpPr>
          <p:cNvPr id="18" name="AutoShape 8"/>
          <p:cNvSpPr>
            <a:spLocks noChangeArrowheads="1"/>
          </p:cNvSpPr>
          <p:nvPr/>
        </p:nvSpPr>
        <p:spPr bwMode="gray">
          <a:xfrm>
            <a:off x="71406" y="357172"/>
            <a:ext cx="3857652" cy="952504"/>
          </a:xfrm>
          <a:prstGeom prst="roundRect">
            <a:avLst>
              <a:gd name="adj" fmla="val 50000"/>
            </a:avLst>
          </a:prstGeom>
          <a:gradFill rotWithShape="1">
            <a:gsLst>
              <a:gs pos="0">
                <a:srgbClr val="B7E7FF">
                  <a:gamma/>
                  <a:tint val="0"/>
                  <a:invGamma/>
                </a:srgbClr>
              </a:gs>
              <a:gs pos="100000">
                <a:srgbClr val="B7E7FF"/>
              </a:gs>
            </a:gsLst>
            <a:lin ang="0" scaled="1"/>
          </a:gradFill>
          <a:ln w="28575" algn="ctr">
            <a:solidFill>
              <a:srgbClr val="B2B2B2"/>
            </a:solidFill>
            <a:round/>
            <a:headEnd/>
            <a:tailEnd/>
          </a:ln>
          <a:effectLst/>
        </p:spPr>
        <p:txBody>
          <a:bodyPr wrap="none" anchor="ctr"/>
          <a:lstStyle/>
          <a:p>
            <a:pPr algn="ctr"/>
            <a:r>
              <a:rPr lang="zh-CN" altLang="en-US" sz="2800" b="1">
                <a:ea typeface="黑体" pitchFamily="49" charset="-122"/>
              </a:rPr>
              <a:t>“结核菌的发现者”</a:t>
            </a:r>
            <a:endParaRPr lang="en-US" altLang="zh-CN" sz="2800" b="1" dirty="0">
              <a:ea typeface="黑体" pitchFamily="49" charset="-122"/>
            </a:endParaRPr>
          </a:p>
          <a:p>
            <a:pPr algn="ctr"/>
            <a:r>
              <a:rPr lang="en-US" altLang="zh-CN" sz="2800" b="1" dirty="0">
                <a:ea typeface="黑体" pitchFamily="49" charset="-122"/>
              </a:rPr>
              <a:t>—— </a:t>
            </a:r>
            <a:r>
              <a:rPr lang="zh-CN" altLang="en-US" sz="2800" b="1" dirty="0">
                <a:ea typeface="黑体" pitchFamily="49" charset="-122"/>
              </a:rPr>
              <a:t>罗伯特</a:t>
            </a:r>
            <a:r>
              <a:rPr lang="en-US" altLang="zh-CN" sz="2800" b="1" dirty="0">
                <a:ea typeface="黑体" pitchFamily="49" charset="-122"/>
              </a:rPr>
              <a:t>· </a:t>
            </a:r>
            <a:r>
              <a:rPr lang="zh-CN" altLang="en-US" sz="2800" b="1" dirty="0">
                <a:ea typeface="黑体" pitchFamily="49" charset="-122"/>
              </a:rPr>
              <a:t>科赫</a:t>
            </a:r>
          </a:p>
        </p:txBody>
      </p:sp>
      <p:sp>
        <p:nvSpPr>
          <p:cNvPr id="13" name="TextBox 12"/>
          <p:cNvSpPr txBox="1"/>
          <p:nvPr/>
        </p:nvSpPr>
        <p:spPr>
          <a:xfrm>
            <a:off x="71406" y="3714758"/>
            <a:ext cx="4071966" cy="830997"/>
          </a:xfrm>
          <a:prstGeom prst="rect">
            <a:avLst/>
          </a:prstGeom>
          <a:noFill/>
        </p:spPr>
        <p:txBody>
          <a:bodyPr wrap="square" rtlCol="0">
            <a:spAutoFit/>
          </a:bodyPr>
          <a:lstStyle/>
          <a:p>
            <a:pPr algn="ctr"/>
            <a:r>
              <a:rPr lang="zh-CN" altLang="en-US" sz="2400" b="1" dirty="0">
                <a:ea typeface="黑体" pitchFamily="49" charset="-122"/>
              </a:rPr>
              <a:t>罗伯特</a:t>
            </a:r>
            <a:r>
              <a:rPr lang="en-US" altLang="zh-CN" sz="2400" b="1" dirty="0">
                <a:ea typeface="黑体" pitchFamily="49" charset="-122"/>
              </a:rPr>
              <a:t>· </a:t>
            </a:r>
            <a:r>
              <a:rPr lang="zh-CN" altLang="en-US" sz="2400" b="1" dirty="0">
                <a:ea typeface="黑体" pitchFamily="49" charset="-122"/>
              </a:rPr>
              <a:t>科赫 </a:t>
            </a:r>
            <a:r>
              <a:rPr lang="en-US" sz="2400" b="1" dirty="0"/>
              <a:t>Robert Koch </a:t>
            </a:r>
          </a:p>
          <a:p>
            <a:pPr algn="ctr"/>
            <a:r>
              <a:rPr lang="en-US" altLang="zh-CN" sz="2400" b="1" dirty="0"/>
              <a:t>1843-1910</a:t>
            </a:r>
            <a:r>
              <a:rPr lang="en-US" sz="2400" b="1" dirty="0"/>
              <a:t> </a:t>
            </a:r>
            <a:endParaRPr lang="zh-CN" altLang="en-US" sz="2400" b="1" dirty="0"/>
          </a:p>
        </p:txBody>
      </p:sp>
      <p:grpSp>
        <p:nvGrpSpPr>
          <p:cNvPr id="2" name="组合 39"/>
          <p:cNvGrpSpPr/>
          <p:nvPr/>
        </p:nvGrpSpPr>
        <p:grpSpPr>
          <a:xfrm>
            <a:off x="4143372" y="500048"/>
            <a:ext cx="4572032" cy="3904438"/>
            <a:chOff x="65008" y="214296"/>
            <a:chExt cx="4160513" cy="3563830"/>
          </a:xfrm>
        </p:grpSpPr>
        <p:pic>
          <p:nvPicPr>
            <p:cNvPr id="10" name="图片 9" descr="QQ截图20160330145322.png"/>
            <p:cNvPicPr>
              <a:picLocks noChangeAspect="1"/>
            </p:cNvPicPr>
            <p:nvPr/>
          </p:nvPicPr>
          <p:blipFill>
            <a:blip r:embed="rId2"/>
            <a:srcRect l="2241" t="1586" b="17547"/>
            <a:stretch>
              <a:fillRect/>
            </a:stretch>
          </p:blipFill>
          <p:spPr>
            <a:xfrm>
              <a:off x="222884" y="214296"/>
              <a:ext cx="3742605" cy="2660734"/>
            </a:xfrm>
            <a:prstGeom prst="rect">
              <a:avLst/>
            </a:prstGeom>
          </p:spPr>
        </p:pic>
        <p:sp>
          <p:nvSpPr>
            <p:cNvPr id="113" name="TextBox 112"/>
            <p:cNvSpPr txBox="1"/>
            <p:nvPr/>
          </p:nvSpPr>
          <p:spPr>
            <a:xfrm>
              <a:off x="65008" y="3018155"/>
              <a:ext cx="4160513" cy="759971"/>
            </a:xfrm>
            <a:prstGeom prst="rect">
              <a:avLst/>
            </a:prstGeom>
            <a:noFill/>
          </p:spPr>
          <p:txBody>
            <a:bodyPr wrap="square" rtlCol="0">
              <a:spAutoFit/>
            </a:bodyPr>
            <a:lstStyle/>
            <a:p>
              <a:r>
                <a:rPr lang="en-US" sz="1400" b="1" dirty="0"/>
                <a:t>The Nobel Prize in Physiology or Medicine 1905 was awarded to Robert Koch </a:t>
              </a:r>
              <a:r>
                <a:rPr lang="en-US" sz="1400" b="1" i="1" dirty="0"/>
                <a:t>"for his investigations and discoveries in relation to tuberculosis"</a:t>
              </a:r>
              <a:r>
                <a:rPr lang="en-US" sz="1400" b="1" dirty="0"/>
                <a:t>.</a:t>
              </a:r>
              <a:endParaRPr lang="zh-CN" altLang="en-US" sz="1400" dirty="0"/>
            </a:p>
          </p:txBody>
        </p:sp>
      </p:grpSp>
      <p:sp>
        <p:nvSpPr>
          <p:cNvPr id="39" name="灯片编号占位符 38"/>
          <p:cNvSpPr>
            <a:spLocks noGrp="1"/>
          </p:cNvSpPr>
          <p:nvPr>
            <p:ph type="sldNum" sz="quarter" idx="12"/>
          </p:nvPr>
        </p:nvSpPr>
        <p:spPr>
          <a:xfrm>
            <a:off x="6500826" y="4869656"/>
            <a:ext cx="2133600" cy="273844"/>
          </a:xfrm>
        </p:spPr>
        <p:txBody>
          <a:bodyPr/>
          <a:lstStyle/>
          <a:p>
            <a:fld id="{0C913308-F349-4B6D-A68A-DD1791B4A57B}" type="slidenum">
              <a:rPr lang="zh-CN" altLang="en-US" smtClean="0"/>
              <a:pPr/>
              <a:t>8</a:t>
            </a:fld>
            <a:endParaRPr lang="zh-CN" altLang="en-US"/>
          </a:p>
        </p:txBody>
      </p:sp>
      <p:cxnSp>
        <p:nvCxnSpPr>
          <p:cNvPr id="42" name="直接连接符 41"/>
          <p:cNvCxnSpPr/>
          <p:nvPr/>
        </p:nvCxnSpPr>
        <p:spPr>
          <a:xfrm>
            <a:off x="4286248" y="4286262"/>
            <a:ext cx="2714644"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6143636" y="4071948"/>
            <a:ext cx="1857388"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45" name="图片 44" descr="quote-if-my-efforts-have-led-to-greater-success-than-usual-this-is-due-i-believe-to-the-fact-robert-koch-58-60-73.jpg"/>
          <p:cNvPicPr>
            <a:picLocks noChangeAspect="1"/>
          </p:cNvPicPr>
          <p:nvPr/>
        </p:nvPicPr>
        <p:blipFill>
          <a:blip r:embed="rId3"/>
          <a:stretch>
            <a:fillRect/>
          </a:stretch>
        </p:blipFill>
        <p:spPr>
          <a:xfrm>
            <a:off x="285720" y="1785932"/>
            <a:ext cx="3661167" cy="1722902"/>
          </a:xfrm>
          <a:prstGeom prst="rect">
            <a:avLst/>
          </a:prstGeom>
        </p:spPr>
      </p:pic>
      <p:pic>
        <p:nvPicPr>
          <p:cNvPr id="46" name="图片 45" descr="Nobel-Prize-Winners-2015-1-640x400.jpg"/>
          <p:cNvPicPr>
            <a:picLocks noChangeAspect="1"/>
          </p:cNvPicPr>
          <p:nvPr/>
        </p:nvPicPr>
        <p:blipFill>
          <a:blip r:embed="rId4"/>
          <a:srcRect l="18359" r="19531"/>
          <a:stretch>
            <a:fillRect/>
          </a:stretch>
        </p:blipFill>
        <p:spPr>
          <a:xfrm>
            <a:off x="6500826" y="1643056"/>
            <a:ext cx="1680131" cy="169068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p:nvPr>
        </p:nvSpPr>
        <p:spPr>
          <a:xfrm>
            <a:off x="1500166" y="1071553"/>
            <a:ext cx="6500858" cy="1182293"/>
          </a:xfrm>
          <a:ln>
            <a:noFill/>
          </a:ln>
        </p:spPr>
        <p:style>
          <a:lnRef idx="2">
            <a:schemeClr val="accent1"/>
          </a:lnRef>
          <a:fillRef idx="1">
            <a:schemeClr val="lt1"/>
          </a:fillRef>
          <a:effectRef idx="0">
            <a:schemeClr val="accent1"/>
          </a:effectRef>
          <a:fontRef idx="minor">
            <a:schemeClr val="dk1"/>
          </a:fontRef>
        </p:style>
        <p:txBody>
          <a:bodyPr>
            <a:noAutofit/>
          </a:bodyPr>
          <a:lstStyle/>
          <a:p>
            <a:pPr lvl="2" algn="ctr"/>
            <a:r>
              <a:rPr lang="zh-CN" altLang="en-US" sz="4000" b="1">
                <a:solidFill>
                  <a:srgbClr val="C00000"/>
                </a:solidFill>
                <a:latin typeface="隶书" pitchFamily="49" charset="-122"/>
                <a:ea typeface="隶书" pitchFamily="49" charset="-122"/>
                <a:cs typeface="+mj-cs"/>
              </a:rPr>
              <a:t>节段七</a:t>
            </a:r>
            <a:r>
              <a:rPr lang="en-US" altLang="zh-CN" b="1">
                <a:solidFill>
                  <a:srgbClr val="000000"/>
                </a:solidFill>
                <a:ea typeface="黑体" pitchFamily="49" charset="-122"/>
              </a:rPr>
              <a:t/>
            </a:r>
            <a:br>
              <a:rPr lang="en-US" altLang="zh-CN" b="1">
                <a:solidFill>
                  <a:srgbClr val="000000"/>
                </a:solidFill>
                <a:ea typeface="黑体" pitchFamily="49" charset="-122"/>
              </a:rPr>
            </a:br>
            <a:r>
              <a:rPr lang="en-US" altLang="zh-CN" b="1">
                <a:solidFill>
                  <a:srgbClr val="000000"/>
                </a:solidFill>
                <a:ea typeface="黑体" pitchFamily="49" charset="-122"/>
              </a:rPr>
              <a:t>    </a:t>
            </a:r>
            <a:r>
              <a:rPr lang="zh-CN" altLang="en-US" sz="3600" b="1">
                <a:solidFill>
                  <a:srgbClr val="000000"/>
                </a:solidFill>
                <a:ea typeface="黑体" pitchFamily="49" charset="-122"/>
              </a:rPr>
              <a:t>结核分枝杆菌（一）</a:t>
            </a:r>
            <a:r>
              <a:rPr lang="zh-CN" altLang="en-US" sz="4000" b="1" i="1">
                <a:ea typeface="黑体" pitchFamily="49" charset="-122"/>
              </a:rPr>
              <a:t/>
            </a:r>
            <a:br>
              <a:rPr lang="zh-CN" altLang="en-US" sz="4000" b="1" i="1">
                <a:ea typeface="黑体" pitchFamily="49" charset="-122"/>
              </a:rPr>
            </a:br>
            <a:r>
              <a:rPr lang="en-US" altLang="zh-CN" sz="3200" b="1" i="1">
                <a:ea typeface="黑体" pitchFamily="2" charset="-122"/>
              </a:rPr>
              <a:t>Mycobacterium tuberculosis</a:t>
            </a:r>
            <a:endParaRPr lang="zh-CN" altLang="en-US" sz="3200" b="1" i="1" dirty="0">
              <a:ea typeface="黑体" pitchFamily="2" charset="-122"/>
            </a:endParaRPr>
          </a:p>
        </p:txBody>
      </p:sp>
      <p:sp>
        <p:nvSpPr>
          <p:cNvPr id="9" name="TextBox 8"/>
          <p:cNvSpPr txBox="1"/>
          <p:nvPr/>
        </p:nvSpPr>
        <p:spPr>
          <a:xfrm>
            <a:off x="2214546" y="3500445"/>
            <a:ext cx="4572032" cy="1074781"/>
          </a:xfrm>
          <a:prstGeom prst="rect">
            <a:avLst/>
          </a:prstGeom>
          <a:noFill/>
        </p:spPr>
        <p:txBody>
          <a:bodyPr wrap="square" rtlCol="0">
            <a:spAutoFit/>
          </a:bodyPr>
          <a:lstStyle/>
          <a:p>
            <a:pPr algn="ctr">
              <a:lnSpc>
                <a:spcPct val="114000"/>
              </a:lnSpc>
            </a:pPr>
            <a:r>
              <a:rPr lang="zh-CN" altLang="en-US" sz="2800" b="1">
                <a:solidFill>
                  <a:srgbClr val="0070C0"/>
                </a:solidFill>
                <a:ea typeface="黑体" pitchFamily="49" charset="-122"/>
              </a:rPr>
              <a:t>选自 第三部分</a:t>
            </a:r>
            <a:endParaRPr lang="en-US" altLang="zh-CN" sz="2800" b="1">
              <a:solidFill>
                <a:srgbClr val="0070C0"/>
              </a:solidFill>
              <a:ea typeface="黑体" pitchFamily="49" charset="-122"/>
            </a:endParaRPr>
          </a:p>
          <a:p>
            <a:pPr algn="ctr">
              <a:lnSpc>
                <a:spcPct val="114000"/>
              </a:lnSpc>
            </a:pPr>
            <a:r>
              <a:rPr lang="zh-CN" altLang="en-US" sz="2800" b="1">
                <a:solidFill>
                  <a:srgbClr val="0070C0"/>
                </a:solidFill>
                <a:ea typeface="黑体" pitchFamily="49" charset="-122"/>
              </a:rPr>
              <a:t>细菌学各论</a:t>
            </a:r>
            <a:endParaRPr lang="zh-CN" altLang="en-US" sz="2800" b="1" dirty="0">
              <a:solidFill>
                <a:srgbClr val="0070C0"/>
              </a:solidFill>
              <a:ea typeface="黑体" pitchFamily="49" charset="-122"/>
            </a:endParaRPr>
          </a:p>
        </p:txBody>
      </p:sp>
      <p:pic>
        <p:nvPicPr>
          <p:cNvPr id="6" name="图片 5" descr="TB_Culture.jpg"/>
          <p:cNvPicPr>
            <a:picLocks noChangeAspect="1"/>
          </p:cNvPicPr>
          <p:nvPr/>
        </p:nvPicPr>
        <p:blipFill>
          <a:blip r:embed="rId3"/>
          <a:stretch>
            <a:fillRect/>
          </a:stretch>
        </p:blipFill>
        <p:spPr>
          <a:xfrm>
            <a:off x="428596" y="3429006"/>
            <a:ext cx="2360827" cy="1178727"/>
          </a:xfrm>
          <a:prstGeom prst="rect">
            <a:avLst/>
          </a:prstGeom>
        </p:spPr>
      </p:pic>
      <p:pic>
        <p:nvPicPr>
          <p:cNvPr id="8" name="图片 7" descr="Mycobacterium_tuberculosis_Ziehl-Neelsen_stain_02.jpg"/>
          <p:cNvPicPr>
            <a:picLocks noChangeAspect="1"/>
          </p:cNvPicPr>
          <p:nvPr/>
        </p:nvPicPr>
        <p:blipFill>
          <a:blip r:embed="rId4" cstate="print"/>
          <a:stretch>
            <a:fillRect/>
          </a:stretch>
        </p:blipFill>
        <p:spPr>
          <a:xfrm>
            <a:off x="6143636" y="3429006"/>
            <a:ext cx="2438625" cy="1178727"/>
          </a:xfrm>
          <a:prstGeom prst="rect">
            <a:avLst/>
          </a:prstGeom>
        </p:spPr>
      </p:pic>
    </p:spTree>
  </p:cSld>
  <p:clrMapOvr>
    <a:masterClrMapping/>
  </p:clrMapOvr>
  <p:transition advTm="1375"/>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1609</TotalTime>
  <Words>776</Words>
  <Application>Microsoft Office PowerPoint</Application>
  <PresentationFormat>全屏显示(16:9)</PresentationFormat>
  <Paragraphs>524</Paragraphs>
  <Slides>24</Slides>
  <Notes>2</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1</vt:i4>
      </vt:variant>
      <vt:variant>
        <vt:lpstr>幻灯片标题</vt:lpstr>
      </vt:variant>
      <vt:variant>
        <vt:i4>24</vt:i4>
      </vt:variant>
    </vt:vector>
  </HeadingPairs>
  <TitlesOfParts>
    <vt:vector size="36" baseType="lpstr">
      <vt:lpstr>HY견고딕</vt:lpstr>
      <vt:lpstr>HY헤드라인M</vt:lpstr>
      <vt:lpstr>맑은 고딕</vt:lpstr>
      <vt:lpstr>黑体</vt:lpstr>
      <vt:lpstr>隶书</vt:lpstr>
      <vt:lpstr>宋体</vt:lpstr>
      <vt:lpstr>Arial</vt:lpstr>
      <vt:lpstr>Calibri</vt:lpstr>
      <vt:lpstr>Times New Roman</vt:lpstr>
      <vt:lpstr>Wingdings</vt:lpstr>
      <vt:lpstr>Office 主题</vt:lpstr>
      <vt:lpstr>公式</vt:lpstr>
      <vt:lpstr>第三届全国高校青年教师教学竞赛 理科组</vt:lpstr>
      <vt:lpstr>PowerPoint 演示文稿</vt:lpstr>
      <vt:lpstr>PowerPoint 演示文稿</vt:lpstr>
      <vt:lpstr>PowerPoint 演示文稿</vt:lpstr>
      <vt:lpstr>世界范围内结核病的发病率</vt:lpstr>
      <vt:lpstr>PowerPoint 演示文稿</vt:lpstr>
      <vt:lpstr>PowerPoint 演示文稿</vt:lpstr>
      <vt:lpstr>PowerPoint 演示文稿</vt:lpstr>
      <vt:lpstr>节段七     结核分枝杆菌（一） Mycobacterium tuberculosis</vt:lpstr>
      <vt:lpstr>学习目标</vt:lpstr>
      <vt:lpstr>结核分枝杆菌的生物学特性</vt:lpstr>
      <vt:lpstr>结核分枝杆菌的形态特点</vt:lpstr>
      <vt:lpstr>结核分枝杆菌的细胞壁结构</vt:lpstr>
      <vt:lpstr>结核分枝杆菌的特殊染色方法 ——抗酸染色</vt:lpstr>
      <vt:lpstr>结核分枝杆菌的特殊染色方法—— 抗酸染色</vt:lpstr>
      <vt:lpstr>结核分枝杆菌的培养特点</vt:lpstr>
      <vt:lpstr>结核分枝杆菌的抵抗力</vt:lpstr>
      <vt:lpstr>结核分枝杆菌的抵抗力</vt:lpstr>
      <vt:lpstr>结核分枝杆菌的变异性</vt:lpstr>
      <vt:lpstr>多耐药结核分枝杆菌感染比例</vt:lpstr>
      <vt:lpstr>PowerPoint 演示文稿</vt:lpstr>
      <vt:lpstr>小 结</vt:lpstr>
      <vt:lpstr>思考题</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liuchang</dc:creator>
  <cp:lastModifiedBy>classroom</cp:lastModifiedBy>
  <cp:revision>189</cp:revision>
  <dcterms:created xsi:type="dcterms:W3CDTF">2016-04-13T02:14:41Z</dcterms:created>
  <dcterms:modified xsi:type="dcterms:W3CDTF">2016-08-26T01:57:37Z</dcterms:modified>
</cp:coreProperties>
</file>