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400" r:id="rId5"/>
    <p:sldId id="264" r:id="rId6"/>
    <p:sldId id="420" r:id="rId7"/>
    <p:sldId id="293" r:id="rId8"/>
    <p:sldId id="306" r:id="rId9"/>
    <p:sldId id="286" r:id="rId10"/>
    <p:sldId id="288" r:id="rId11"/>
    <p:sldId id="289" r:id="rId12"/>
    <p:sldId id="290" r:id="rId13"/>
    <p:sldId id="291" r:id="rId14"/>
    <p:sldId id="294" r:id="rId15"/>
    <p:sldId id="295" r:id="rId16"/>
    <p:sldId id="296" r:id="rId17"/>
    <p:sldId id="284" r:id="rId18"/>
    <p:sldId id="312" r:id="rId19"/>
    <p:sldId id="309" r:id="rId20"/>
    <p:sldId id="305" r:id="rId21"/>
    <p:sldId id="300" r:id="rId22"/>
    <p:sldId id="399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accent2"/>
        </a:solidFill>
        <a:latin typeface="Times New Roman" panose="02020603050405020304" pitchFamily="18" charset="0"/>
        <a:ea typeface="幼圆" panose="02010509060101010101" pitchFamily="49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accent2"/>
        </a:solidFill>
        <a:latin typeface="Times New Roman" panose="02020603050405020304" pitchFamily="18" charset="0"/>
        <a:ea typeface="幼圆" panose="02010509060101010101" pitchFamily="49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accent2"/>
        </a:solidFill>
        <a:latin typeface="Times New Roman" panose="02020603050405020304" pitchFamily="18" charset="0"/>
        <a:ea typeface="幼圆" panose="02010509060101010101" pitchFamily="49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accent2"/>
        </a:solidFill>
        <a:latin typeface="Times New Roman" panose="02020603050405020304" pitchFamily="18" charset="0"/>
        <a:ea typeface="幼圆" panose="02010509060101010101" pitchFamily="49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accent2"/>
        </a:solidFill>
        <a:latin typeface="Times New Roman" panose="02020603050405020304" pitchFamily="18" charset="0"/>
        <a:ea typeface="幼圆" panose="02010509060101010101" pitchFamily="49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accent2"/>
        </a:solidFill>
        <a:latin typeface="Times New Roman" panose="02020603050405020304" pitchFamily="18" charset="0"/>
        <a:ea typeface="幼圆" panose="02010509060101010101" pitchFamily="49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accent2"/>
        </a:solidFill>
        <a:latin typeface="Times New Roman" panose="02020603050405020304" pitchFamily="18" charset="0"/>
        <a:ea typeface="幼圆" panose="02010509060101010101" pitchFamily="49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accent2"/>
        </a:solidFill>
        <a:latin typeface="Times New Roman" panose="02020603050405020304" pitchFamily="18" charset="0"/>
        <a:ea typeface="幼圆" panose="02010509060101010101" pitchFamily="49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accent2"/>
        </a:solidFill>
        <a:latin typeface="Times New Roman" panose="02020603050405020304" pitchFamily="18" charset="0"/>
        <a:ea typeface="幼圆" panose="02010509060101010101" pitchFamily="49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A50021"/>
    <a:srgbClr val="6600CC"/>
    <a:srgbClr val="FFFFFF"/>
    <a:srgbClr val="FF00FF"/>
    <a:srgbClr val="006600"/>
    <a:srgbClr val="FF00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588" y="-102"/>
      </p:cViewPr>
      <p:guideLst>
        <p:guide orient="horz" pos="21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b="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200" b="0" strike="noStrike" noProof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2823386"/>
            <a:ext cx="9144000" cy="1086278"/>
            <a:chOff x="-946959" y="3029865"/>
            <a:chExt cx="13138959" cy="1170650"/>
          </a:xfrm>
        </p:grpSpPr>
        <p:grpSp>
          <p:nvGrpSpPr>
            <p:cNvPr id="33" name="组合 32"/>
            <p:cNvGrpSpPr/>
            <p:nvPr/>
          </p:nvGrpSpPr>
          <p:grpSpPr>
            <a:xfrm>
              <a:off x="3467100" y="3035902"/>
              <a:ext cx="8724900" cy="1158577"/>
              <a:chOff x="-5498257" y="321731"/>
              <a:chExt cx="23188510" cy="3079194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 rotWithShape="1">
              <a:blip r:embed="rId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r="-3"/>
              <a:stretch>
                <a:fillRect/>
              </a:stretch>
            </p:blipFill>
            <p:spPr>
              <a:xfrm>
                <a:off x="6141719" y="321731"/>
                <a:ext cx="5728547" cy="3079194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 rotWithShape="1"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r="-3"/>
              <a:stretch>
                <a:fillRect/>
              </a:stretch>
            </p:blipFill>
            <p:spPr>
              <a:xfrm>
                <a:off x="321731" y="321731"/>
                <a:ext cx="5728548" cy="307919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r="-3"/>
              <a:stretch>
                <a:fillRect/>
              </a:stretch>
            </p:blipFill>
            <p:spPr>
              <a:xfrm>
                <a:off x="-5498257" y="337773"/>
                <a:ext cx="5728548" cy="3047107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r="-3"/>
              <a:stretch>
                <a:fillRect/>
              </a:stretch>
            </p:blipFill>
            <p:spPr>
              <a:xfrm>
                <a:off x="11961706" y="337774"/>
                <a:ext cx="5728547" cy="3047107"/>
              </a:xfrm>
              <a:prstGeom prst="rect">
                <a:avLst/>
              </a:prstGeom>
            </p:spPr>
          </p:pic>
        </p:grp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-3"/>
            <a:stretch>
              <a:fillRect/>
            </a:stretch>
          </p:blipFill>
          <p:spPr>
            <a:xfrm flipH="1">
              <a:off x="1277273" y="3029865"/>
              <a:ext cx="2155421" cy="1158577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-3"/>
            <a:stretch>
              <a:fillRect/>
            </a:stretch>
          </p:blipFill>
          <p:spPr>
            <a:xfrm>
              <a:off x="-946959" y="3041938"/>
              <a:ext cx="2155421" cy="115857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3482" y="3976374"/>
            <a:ext cx="7931868" cy="1256061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3482" y="5302434"/>
            <a:ext cx="7931868" cy="715595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单击以编辑副标题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20"/>
          <p:cNvCxnSpPr>
            <a:cxnSpLocks noChangeShapeType="1"/>
          </p:cNvCxnSpPr>
          <p:nvPr/>
        </p:nvCxnSpPr>
        <p:spPr bwMode="auto">
          <a:xfrm>
            <a:off x="730045" y="1424285"/>
            <a:ext cx="2384630" cy="1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20"/>
          <p:cNvCxnSpPr>
            <a:cxnSpLocks noChangeShapeType="1"/>
          </p:cNvCxnSpPr>
          <p:nvPr/>
        </p:nvCxnSpPr>
        <p:spPr bwMode="auto">
          <a:xfrm>
            <a:off x="730045" y="1424285"/>
            <a:ext cx="2384630" cy="1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573618" y="365125"/>
            <a:ext cx="941732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8182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5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67030" y="1522730"/>
            <a:ext cx="8409305" cy="1256030"/>
          </a:xfrm>
        </p:spPr>
        <p:txBody>
          <a:bodyPr/>
          <a:p>
            <a:r>
              <a:rPr lang="zh-CN" altLang="zh-CN" dirty="0" smtClean="0">
                <a:sym typeface="+mn-ea"/>
              </a:rPr>
              <a:t>混凝土受弯构件构造与受力原理</a:t>
            </a:r>
            <a:endParaRPr lang="zh-CN" altLang="zh-CN" dirty="0" smtClean="0">
              <a:sym typeface="+mn-ea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90466" name="Rectangle 2"/>
          <p:cNvSpPr>
            <a:spLocks noGrp="1" noChangeArrowheads="1"/>
          </p:cNvSpPr>
          <p:nvPr>
            <p:ph idx="1"/>
          </p:nvPr>
        </p:nvSpPr>
        <p:spPr>
          <a:xfrm>
            <a:off x="-106997" y="799783"/>
            <a:ext cx="7772400" cy="5257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阶段</a:t>
            </a:r>
            <a:r>
              <a:rPr kumimoji="1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II—</a:t>
            </a: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带裂缝工作阶段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混凝土开裂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拉力主要由钢筋承担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中和轴上升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混凝土拉、压应力曲线分布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裂缝随荷载的增加而加宽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阶段末期，受拉钢筋屈服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  </a:t>
            </a: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II</a:t>
            </a:r>
            <a:r>
              <a:rPr kumimoji="1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a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状态</a:t>
            </a:r>
            <a:endParaRPr kumimoji="1" lang="en-US" altLang="zh-CN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裂缝宽度及变形验算的依据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en-US" altLang="zh-CN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</p:txBody>
      </p:sp>
      <p:pic>
        <p:nvPicPr>
          <p:cNvPr id="13316" name="Picture 3" descr="梁受力II阶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7863" y="1227138"/>
            <a:ext cx="2757487" cy="4152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6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13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0466">
                                            <p:txEl>
                                              <p:charRg st="13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0466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2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0466">
                                            <p:txEl>
                                              <p:charRg st="29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35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0466">
                                            <p:txEl>
                                              <p:charRg st="35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4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0466">
                                            <p:txEl>
                                              <p:charRg st="48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6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0466">
                                            <p:txEl>
                                              <p:charRg st="60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72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0466">
                                            <p:txEl>
                                              <p:charRg st="72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0466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bldLvl="3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idx="1"/>
          </p:nvPr>
        </p:nvSpPr>
        <p:spPr>
          <a:xfrm>
            <a:off x="-148272" y="863600"/>
            <a:ext cx="7772400" cy="57086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阶段</a:t>
            </a:r>
            <a:r>
              <a:rPr kumimoji="1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III—</a:t>
            </a: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破坏阶段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裂缝急剧开展，宽度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 变大，挠度增大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中和轴不断上升，混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  凝土受压区高度缩小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当压区边缘混凝土达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 到极限压应变时，受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 压混凝土压碎，构件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 完全破坏。</a:t>
            </a: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III</a:t>
            </a:r>
            <a:r>
              <a:rPr kumimoji="1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a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状态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 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正截面受弯承载力计算的依据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</p:txBody>
      </p:sp>
      <p:grpSp>
        <p:nvGrpSpPr>
          <p:cNvPr id="14340" name="Group 3"/>
          <p:cNvGrpSpPr/>
          <p:nvPr/>
        </p:nvGrpSpPr>
        <p:grpSpPr>
          <a:xfrm>
            <a:off x="4848225" y="1235393"/>
            <a:ext cx="3527425" cy="4016375"/>
            <a:chOff x="3334" y="799"/>
            <a:chExt cx="2222" cy="2530"/>
          </a:xfrm>
        </p:grpSpPr>
        <p:pic>
          <p:nvPicPr>
            <p:cNvPr id="14341" name="Picture 4" descr="梁受力III阶段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34" y="799"/>
              <a:ext cx="2160" cy="25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2" name="Rectangle 5"/>
            <p:cNvSpPr/>
            <p:nvPr/>
          </p:nvSpPr>
          <p:spPr>
            <a:xfrm>
              <a:off x="5284" y="2205"/>
              <a:ext cx="136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p>
              <a:pPr lvl="0" indent="0"/>
              <a:endParaRPr lang="zh-CN" altLang="en-US" dirty="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14343" name="Rectangle 6"/>
            <p:cNvSpPr/>
            <p:nvPr/>
          </p:nvSpPr>
          <p:spPr>
            <a:xfrm>
              <a:off x="5193" y="2976"/>
              <a:ext cx="136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p>
              <a:pPr lvl="0" indent="0"/>
              <a:endParaRPr lang="zh-CN" altLang="en-US" dirty="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14344" name="Text Box 7"/>
            <p:cNvSpPr txBox="1"/>
            <p:nvPr/>
          </p:nvSpPr>
          <p:spPr>
            <a:xfrm>
              <a:off x="5103" y="2886"/>
              <a:ext cx="36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F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t</a:t>
              </a:r>
              <a:endPara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14345" name="Text Box 8"/>
            <p:cNvSpPr txBox="1"/>
            <p:nvPr/>
          </p:nvSpPr>
          <p:spPr>
            <a:xfrm>
              <a:off x="5193" y="2160"/>
              <a:ext cx="36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F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c</a:t>
              </a:r>
              <a:endPara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1490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1490">
                                            <p:txEl>
                                              <p:charRg st="2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1490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41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1490">
                                            <p:txEl>
                                              <p:charRg st="41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5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1490">
                                            <p:txEl>
                                              <p:charRg st="54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64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1490">
                                            <p:txEl>
                                              <p:charRg st="64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76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1490">
                                            <p:txEl>
                                              <p:charRg st="76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88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1490">
                                            <p:txEl>
                                              <p:charRg st="88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102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1490">
                                            <p:txEl>
                                              <p:charRg st="102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bldLvl="3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6550"/>
            <a:ext cx="2051050" cy="7524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kumimoji="1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基本假定</a:t>
            </a:r>
            <a:endParaRPr kumimoji="1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563" name="Group 3"/>
          <p:cNvGrpSpPr/>
          <p:nvPr/>
        </p:nvGrpSpPr>
        <p:grpSpPr>
          <a:xfrm>
            <a:off x="5603875" y="3819525"/>
            <a:ext cx="2582863" cy="2078038"/>
            <a:chOff x="2928" y="3024"/>
            <a:chExt cx="1296" cy="1070"/>
          </a:xfrm>
        </p:grpSpPr>
        <p:sp>
          <p:nvSpPr>
            <p:cNvPr id="15365" name="Line 4"/>
            <p:cNvSpPr/>
            <p:nvPr/>
          </p:nvSpPr>
          <p:spPr>
            <a:xfrm>
              <a:off x="3696" y="3312"/>
              <a:ext cx="0" cy="6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66" name="Line 5"/>
            <p:cNvSpPr/>
            <p:nvPr/>
          </p:nvSpPr>
          <p:spPr>
            <a:xfrm>
              <a:off x="3696" y="3312"/>
              <a:ext cx="4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67" name="Line 6"/>
            <p:cNvSpPr/>
            <p:nvPr/>
          </p:nvSpPr>
          <p:spPr>
            <a:xfrm flipH="1">
              <a:off x="2928" y="3312"/>
              <a:ext cx="1248" cy="6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68" name="Line 7"/>
            <p:cNvSpPr/>
            <p:nvPr/>
          </p:nvSpPr>
          <p:spPr>
            <a:xfrm>
              <a:off x="2928" y="3984"/>
              <a:ext cx="76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69" name="Text Box 8"/>
            <p:cNvSpPr txBox="1"/>
            <p:nvPr/>
          </p:nvSpPr>
          <p:spPr>
            <a:xfrm>
              <a:off x="3168" y="3888"/>
              <a:ext cx="432" cy="2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</a:t>
              </a:r>
              <a:r>
                <a:rPr lang="en-US" altLang="zh-CN"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t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0" name="Text Box 9"/>
            <p:cNvSpPr txBox="1"/>
            <p:nvPr/>
          </p:nvSpPr>
          <p:spPr>
            <a:xfrm>
              <a:off x="3792" y="3024"/>
              <a:ext cx="432" cy="2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</a:t>
              </a:r>
              <a:r>
                <a:rPr lang="en-US" altLang="zh-CN"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c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1" name="AutoShape 10"/>
            <p:cNvSpPr/>
            <p:nvPr/>
          </p:nvSpPr>
          <p:spPr>
            <a:xfrm rot="4811113">
              <a:off x="3552" y="3600"/>
              <a:ext cx="96" cy="192"/>
            </a:xfrm>
            <a:prstGeom prst="curvedLeftArrow">
              <a:avLst>
                <a:gd name="adj1" fmla="val 40000"/>
                <a:gd name="adj2" fmla="val 80000"/>
                <a:gd name="adj3" fmla="val 33254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/>
              <a:endParaRPr lang="zh-CN" altLang="en-US" dirty="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15372" name="Text Box 11"/>
            <p:cNvSpPr txBox="1"/>
            <p:nvPr/>
          </p:nvSpPr>
          <p:spPr>
            <a:xfrm>
              <a:off x="3408" y="3648"/>
              <a:ext cx="432" cy="2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</a:t>
              </a:r>
              <a:endParaRPr lang="en-US" altLang="zh-CN" sz="2000" b="0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85800" y="3554413"/>
            <a:ext cx="6134100" cy="579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en-US" strike="noStrike" kern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ea"/>
              </a:rPr>
              <a:t>不考虑混凝土的抗拉强度</a:t>
            </a:r>
            <a:endParaRPr lang="zh-CN" altLang="en-US" strike="noStrike" noProof="1"/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>
          <a:xfrm>
            <a:off x="685800" y="666750"/>
            <a:ext cx="5775325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  <a:defRPr kumimoji="1" sz="36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幼圆" panose="020105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Ø"/>
              <a:defRPr/>
            </a:pPr>
            <a:r>
              <a:rPr lang="zh-CN" altLang="en-US" strike="noStrike" noProof="1" dirty="0">
                <a:latin typeface="+mn-lt"/>
                <a:ea typeface="+mn-ea"/>
                <a:cs typeface="+mn-cs"/>
                <a:sym typeface="+mn-ea"/>
              </a:rPr>
              <a:t>梁正截面承载力计算原理</a:t>
            </a:r>
            <a:endParaRPr kumimoji="1" lang="zh-CN" altLang="en-US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800" y="2655888"/>
            <a:ext cx="6134100" cy="579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zh-CN" strike="noStrike" kern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ea"/>
              </a:rPr>
              <a:t>平截面假定</a:t>
            </a:r>
            <a:endParaRPr kumimoji="1" lang="zh-CN" altLang="zh-CN" strike="noStrike" kern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6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bldLvl="3" build="p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idx="1"/>
          </p:nvPr>
        </p:nvSpPr>
        <p:spPr>
          <a:xfrm>
            <a:off x="-127000" y="894080"/>
            <a:ext cx="6811963" cy="11604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已知材料的本构关系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钢筋本构关系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</p:txBody>
      </p:sp>
      <p:grpSp>
        <p:nvGrpSpPr>
          <p:cNvPr id="195590" name="Group 6"/>
          <p:cNvGrpSpPr/>
          <p:nvPr/>
        </p:nvGrpSpPr>
        <p:grpSpPr>
          <a:xfrm>
            <a:off x="4232275" y="2346325"/>
            <a:ext cx="4451350" cy="3243263"/>
            <a:chOff x="3470" y="2387"/>
            <a:chExt cx="1584" cy="1258"/>
          </a:xfrm>
        </p:grpSpPr>
        <p:sp>
          <p:nvSpPr>
            <p:cNvPr id="16389" name="Line 7"/>
            <p:cNvSpPr/>
            <p:nvPr/>
          </p:nvSpPr>
          <p:spPr>
            <a:xfrm>
              <a:off x="3710" y="3491"/>
              <a:ext cx="12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6390" name="Line 8"/>
            <p:cNvSpPr/>
            <p:nvPr/>
          </p:nvSpPr>
          <p:spPr>
            <a:xfrm flipV="1">
              <a:off x="3710" y="2483"/>
              <a:ext cx="0" cy="10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6391" name="Line 9"/>
            <p:cNvSpPr/>
            <p:nvPr/>
          </p:nvSpPr>
          <p:spPr>
            <a:xfrm flipV="1">
              <a:off x="3710" y="2795"/>
              <a:ext cx="168" cy="696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92" name="Line 10"/>
            <p:cNvSpPr/>
            <p:nvPr/>
          </p:nvSpPr>
          <p:spPr>
            <a:xfrm>
              <a:off x="3878" y="2795"/>
              <a:ext cx="672" cy="0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93" name="Line 11"/>
            <p:cNvSpPr/>
            <p:nvPr/>
          </p:nvSpPr>
          <p:spPr>
            <a:xfrm>
              <a:off x="3878" y="2795"/>
              <a:ext cx="0" cy="6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6394" name="Line 12"/>
            <p:cNvSpPr/>
            <p:nvPr/>
          </p:nvSpPr>
          <p:spPr>
            <a:xfrm>
              <a:off x="4558" y="2795"/>
              <a:ext cx="0" cy="6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6395" name="Text Box 13"/>
            <p:cNvSpPr txBox="1"/>
            <p:nvPr/>
          </p:nvSpPr>
          <p:spPr>
            <a:xfrm>
              <a:off x="3710" y="2387"/>
              <a:ext cx="384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</a:t>
              </a:r>
              <a:r>
                <a:rPr lang="en-US" altLang="zh-CN"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s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396" name="Text Box 14"/>
            <p:cNvSpPr txBox="1"/>
            <p:nvPr/>
          </p:nvSpPr>
          <p:spPr>
            <a:xfrm>
              <a:off x="4670" y="3251"/>
              <a:ext cx="384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</a:t>
              </a:r>
              <a:r>
                <a:rPr lang="en-US" altLang="zh-CN"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s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397" name="Text Box 15"/>
            <p:cNvSpPr txBox="1"/>
            <p:nvPr/>
          </p:nvSpPr>
          <p:spPr>
            <a:xfrm>
              <a:off x="3470" y="2723"/>
              <a:ext cx="384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f</a:t>
              </a:r>
              <a:r>
                <a:rPr lang="en-US" altLang="zh-CN"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y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398" name="Line 16"/>
            <p:cNvSpPr/>
            <p:nvPr/>
          </p:nvSpPr>
          <p:spPr>
            <a:xfrm>
              <a:off x="3742" y="2795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6399" name="Text Box 17"/>
            <p:cNvSpPr txBox="1"/>
            <p:nvPr/>
          </p:nvSpPr>
          <p:spPr>
            <a:xfrm>
              <a:off x="3758" y="3443"/>
              <a:ext cx="384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</a:t>
              </a:r>
              <a:r>
                <a:rPr lang="en-US" altLang="zh-CN"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y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400" name="Text Box 18"/>
            <p:cNvSpPr txBox="1"/>
            <p:nvPr/>
          </p:nvSpPr>
          <p:spPr>
            <a:xfrm>
              <a:off x="4286" y="3491"/>
              <a:ext cx="432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0.01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57325" y="2304098"/>
          <a:ext cx="24638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1231265" imgH="241300" progId="Equation.3">
                  <p:embed/>
                </p:oleObj>
              </mc:Choice>
              <mc:Fallback>
                <p:oleObj name="" r:id="rId1" imgW="1231265" imgH="2413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57325" y="2304098"/>
                        <a:ext cx="2463800" cy="484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444625" y="2913698"/>
          <a:ext cx="22352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117600" imgH="241300" progId="Equation.3">
                  <p:embed/>
                </p:oleObj>
              </mc:Choice>
              <mc:Fallback>
                <p:oleObj name="" r:id="rId3" imgW="1117600" imgH="2413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625" y="2913698"/>
                        <a:ext cx="2235200" cy="484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498600" y="3448685"/>
          <a:ext cx="1219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609600" imgH="241300" progId="Equation.3">
                  <p:embed/>
                </p:oleObj>
              </mc:Choice>
              <mc:Fallback>
                <p:oleObj name="" r:id="rId5" imgW="609600" imgH="2413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8600" y="3448685"/>
                        <a:ext cx="1219200" cy="484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8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charRg st="1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5586">
                                            <p:txEl>
                                              <p:charRg st="1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idx="1"/>
          </p:nvPr>
        </p:nvSpPr>
        <p:spPr>
          <a:xfrm>
            <a:off x="-274002" y="880745"/>
            <a:ext cx="7772400" cy="1143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混凝土的本构关系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</p:txBody>
      </p:sp>
      <p:grpSp>
        <p:nvGrpSpPr>
          <p:cNvPr id="32783" name="Group 13"/>
          <p:cNvGrpSpPr/>
          <p:nvPr/>
        </p:nvGrpSpPr>
        <p:grpSpPr>
          <a:xfrm>
            <a:off x="4318000" y="2513330"/>
            <a:ext cx="3695700" cy="2557463"/>
            <a:chOff x="3936" y="624"/>
            <a:chExt cx="1632" cy="967"/>
          </a:xfrm>
        </p:grpSpPr>
        <p:sp>
          <p:nvSpPr>
            <p:cNvPr id="17414" name="Line 14"/>
            <p:cNvSpPr/>
            <p:nvPr/>
          </p:nvSpPr>
          <p:spPr>
            <a:xfrm>
              <a:off x="4224" y="1488"/>
              <a:ext cx="12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7415" name="Line 15"/>
            <p:cNvSpPr/>
            <p:nvPr/>
          </p:nvSpPr>
          <p:spPr>
            <a:xfrm flipV="1">
              <a:off x="4224" y="720"/>
              <a:ext cx="0" cy="76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7416" name="Line 16"/>
            <p:cNvSpPr/>
            <p:nvPr/>
          </p:nvSpPr>
          <p:spPr>
            <a:xfrm>
              <a:off x="4694" y="981"/>
              <a:ext cx="363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17" name="Line 17"/>
            <p:cNvSpPr/>
            <p:nvPr/>
          </p:nvSpPr>
          <p:spPr>
            <a:xfrm>
              <a:off x="4694" y="981"/>
              <a:ext cx="0" cy="52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7418" name="Line 18"/>
            <p:cNvSpPr/>
            <p:nvPr/>
          </p:nvSpPr>
          <p:spPr>
            <a:xfrm flipH="1">
              <a:off x="5040" y="981"/>
              <a:ext cx="17" cy="50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7419" name="Text Box 19"/>
            <p:cNvSpPr txBox="1"/>
            <p:nvPr/>
          </p:nvSpPr>
          <p:spPr>
            <a:xfrm>
              <a:off x="4224" y="624"/>
              <a:ext cx="384" cy="1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</a:t>
              </a:r>
              <a:r>
                <a:rPr lang="en-US" altLang="zh-CN"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c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20" name="Text Box 20"/>
            <p:cNvSpPr txBox="1"/>
            <p:nvPr/>
          </p:nvSpPr>
          <p:spPr>
            <a:xfrm>
              <a:off x="5184" y="1248"/>
              <a:ext cx="384" cy="1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</a:t>
              </a:r>
              <a:r>
                <a:rPr lang="en-US" altLang="zh-CN"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c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21" name="Text Box 21"/>
            <p:cNvSpPr txBox="1"/>
            <p:nvPr/>
          </p:nvSpPr>
          <p:spPr>
            <a:xfrm>
              <a:off x="3936" y="864"/>
              <a:ext cx="384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f</a:t>
              </a:r>
              <a:r>
                <a:rPr lang="en-US" altLang="zh-CN"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c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22" name="Text Box 22"/>
            <p:cNvSpPr txBox="1"/>
            <p:nvPr/>
          </p:nvSpPr>
          <p:spPr>
            <a:xfrm>
              <a:off x="4896" y="1440"/>
              <a:ext cx="384" cy="1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</a:t>
              </a:r>
              <a:r>
                <a:rPr lang="en-US" altLang="zh-CN"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cu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23" name="Freeform 23"/>
            <p:cNvSpPr/>
            <p:nvPr/>
          </p:nvSpPr>
          <p:spPr>
            <a:xfrm>
              <a:off x="4224" y="981"/>
              <a:ext cx="470" cy="507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88" y="239"/>
                </a:cxn>
                <a:cxn ang="0">
                  <a:pos x="264" y="60"/>
                </a:cxn>
                <a:cxn ang="0">
                  <a:pos x="441" y="0"/>
                </a:cxn>
              </a:cxnLst>
              <a:pathLst>
                <a:path w="480" h="480">
                  <a:moveTo>
                    <a:pt x="0" y="480"/>
                  </a:moveTo>
                  <a:cubicBezTo>
                    <a:pt x="24" y="372"/>
                    <a:pt x="48" y="264"/>
                    <a:pt x="96" y="192"/>
                  </a:cubicBezTo>
                  <a:cubicBezTo>
                    <a:pt x="144" y="120"/>
                    <a:pt x="224" y="80"/>
                    <a:pt x="288" y="48"/>
                  </a:cubicBezTo>
                  <a:cubicBezTo>
                    <a:pt x="352" y="16"/>
                    <a:pt x="416" y="8"/>
                    <a:pt x="480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Text Box 24"/>
            <p:cNvSpPr txBox="1"/>
            <p:nvPr/>
          </p:nvSpPr>
          <p:spPr>
            <a:xfrm>
              <a:off x="4512" y="1440"/>
              <a:ext cx="384" cy="1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</a:t>
              </a:r>
              <a:r>
                <a:rPr lang="en-US" altLang="zh-CN"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0</a:t>
              </a:r>
              <a:endPara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25" name="Line 25"/>
            <p:cNvSpPr/>
            <p:nvPr/>
          </p:nvSpPr>
          <p:spPr>
            <a:xfrm flipH="1">
              <a:off x="4241" y="981"/>
              <a:ext cx="45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196616" name="Text Box 8"/>
          <p:cNvSpPr txBox="1"/>
          <p:nvPr/>
        </p:nvSpPr>
        <p:spPr>
          <a:xfrm>
            <a:off x="889318" y="1628775"/>
            <a:ext cx="2122487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当 </a:t>
            </a:r>
            <a:r>
              <a:rPr lang="zh-CN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</a:t>
            </a:r>
            <a:r>
              <a:rPr lang="en-US" altLang="zh-CN" sz="2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c</a:t>
            </a:r>
            <a:r>
              <a:rPr lang="en-US" altLang="zh-CN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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</a:t>
            </a:r>
            <a:r>
              <a:rPr lang="en-US" altLang="zh-CN" sz="2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0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时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sym typeface="Symbol" panose="05050102010706020507" pitchFamily="18" charset="2"/>
            </a:endParaRPr>
          </a:p>
        </p:txBody>
      </p:sp>
      <p:graphicFrame>
        <p:nvGraphicFramePr>
          <p:cNvPr id="196617" name="Object 9"/>
          <p:cNvGraphicFramePr>
            <a:graphicFrameLocks noChangeAspect="1"/>
          </p:cNvGraphicFramePr>
          <p:nvPr/>
        </p:nvGraphicFramePr>
        <p:xfrm>
          <a:off x="889318" y="2152650"/>
          <a:ext cx="27178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1358900" imgH="558800" progId="Equation.3">
                  <p:embed/>
                </p:oleObj>
              </mc:Choice>
              <mc:Fallback>
                <p:oleObj name="" r:id="rId1" imgW="1358900" imgH="5588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9318" y="2152650"/>
                        <a:ext cx="2717800" cy="1120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8" name="Object 10"/>
          <p:cNvGraphicFramePr>
            <a:graphicFrameLocks noChangeAspect="1"/>
          </p:cNvGraphicFramePr>
          <p:nvPr/>
        </p:nvGraphicFramePr>
        <p:xfrm>
          <a:off x="889318" y="3432175"/>
          <a:ext cx="26416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1320165" imgH="393700" progId="Equation.3">
                  <p:embed/>
                </p:oleObj>
              </mc:Choice>
              <mc:Fallback>
                <p:oleObj name="" r:id="rId3" imgW="1320165" imgH="3937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318" y="3432175"/>
                        <a:ext cx="2641600" cy="790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9" name="Text Box 11"/>
          <p:cNvSpPr txBox="1"/>
          <p:nvPr/>
        </p:nvSpPr>
        <p:spPr>
          <a:xfrm>
            <a:off x="889318" y="4222750"/>
            <a:ext cx="3001962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当 </a:t>
            </a:r>
            <a:r>
              <a:rPr lang="zh-CN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</a:t>
            </a:r>
            <a:r>
              <a:rPr lang="en-US" altLang="zh-CN" sz="2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0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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</a:t>
            </a:r>
            <a:r>
              <a:rPr lang="en-US" altLang="zh-CN" sz="2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c</a:t>
            </a:r>
            <a:r>
              <a:rPr lang="en-US" altLang="zh-CN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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</a:t>
            </a:r>
            <a:r>
              <a:rPr lang="en-US" altLang="zh-CN" sz="2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cu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Symbol" panose="05050102010706020507" pitchFamily="18" charset="2"/>
              </a:rPr>
              <a:t>时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sym typeface="Symbol" panose="05050102010706020507" pitchFamily="18" charset="2"/>
            </a:endParaRPr>
          </a:p>
        </p:txBody>
      </p:sp>
      <p:graphicFrame>
        <p:nvGraphicFramePr>
          <p:cNvPr id="196620" name="Object 12"/>
          <p:cNvGraphicFramePr>
            <a:graphicFrameLocks noChangeAspect="1"/>
          </p:cNvGraphicFramePr>
          <p:nvPr/>
        </p:nvGraphicFramePr>
        <p:xfrm>
          <a:off x="989330" y="4899025"/>
          <a:ext cx="965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482600" imgH="228600" progId="Equation.3">
                  <p:embed/>
                </p:oleObj>
              </mc:Choice>
              <mc:Fallback>
                <p:oleObj name="" r:id="rId5" imgW="482600" imgH="2286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9330" y="4899025"/>
                        <a:ext cx="965200" cy="458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bldLvl="3" build="p"/>
      <p:bldP spid="196616" grpId="0"/>
      <p:bldP spid="1966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811213"/>
            <a:ext cx="7772400" cy="42481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有效高度的概念</a:t>
            </a:r>
            <a:endParaRPr kumimoji="1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定义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受拉钢筋合力中心到混凝土受压区边缘的距离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表示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有效高度用</a:t>
            </a:r>
            <a:r>
              <a:rPr kumimoji="1" lang="en-US" altLang="zh-CN" sz="2800" b="1" i="1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h</a:t>
            </a:r>
            <a:r>
              <a:rPr kumimoji="1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0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表示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en-US" altLang="zh-CN" sz="2800" b="1" i="1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h</a:t>
            </a:r>
            <a:r>
              <a:rPr kumimoji="1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0</a:t>
            </a: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= </a:t>
            </a:r>
            <a:r>
              <a:rPr kumimoji="1" lang="en-US" altLang="zh-CN" sz="2800" b="1" i="1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h</a:t>
            </a: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- </a:t>
            </a:r>
            <a:r>
              <a:rPr kumimoji="1" lang="en-US" altLang="zh-CN" sz="2800" b="1" i="1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a</a:t>
            </a:r>
            <a:r>
              <a:rPr kumimoji="1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s</a:t>
            </a:r>
            <a:endParaRPr kumimoji="1" lang="en-US" altLang="zh-CN" sz="2800" b="1" i="0" u="none" strike="noStrike" kern="0" cap="none" spc="0" normalizeH="0" baseline="-2500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</p:txBody>
      </p:sp>
      <p:grpSp>
        <p:nvGrpSpPr>
          <p:cNvPr id="184324" name="Group 4"/>
          <p:cNvGrpSpPr/>
          <p:nvPr/>
        </p:nvGrpSpPr>
        <p:grpSpPr>
          <a:xfrm>
            <a:off x="2765425" y="4724400"/>
            <a:ext cx="431800" cy="839788"/>
            <a:chOff x="2018" y="3339"/>
            <a:chExt cx="272" cy="273"/>
          </a:xfrm>
        </p:grpSpPr>
        <p:sp>
          <p:nvSpPr>
            <p:cNvPr id="18437" name="Line 5"/>
            <p:cNvSpPr/>
            <p:nvPr/>
          </p:nvSpPr>
          <p:spPr>
            <a:xfrm>
              <a:off x="2018" y="3339"/>
              <a:ext cx="0" cy="27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38" name="Line 6"/>
            <p:cNvSpPr/>
            <p:nvPr/>
          </p:nvSpPr>
          <p:spPr>
            <a:xfrm>
              <a:off x="2018" y="3612"/>
              <a:ext cx="27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84327" name="Text Box 7"/>
          <p:cNvSpPr txBox="1"/>
          <p:nvPr/>
        </p:nvSpPr>
        <p:spPr>
          <a:xfrm>
            <a:off x="3295650" y="5410200"/>
            <a:ext cx="3959225" cy="944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幼圆" panose="02010509060101010101" pitchFamily="49" charset="-122"/>
              </a:rPr>
              <a:t>钢筋合力中心到混凝土受拉区边缘的距离</a:t>
            </a:r>
            <a:endParaRPr lang="zh-CN" altLang="en-US" sz="2800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pic>
        <p:nvPicPr>
          <p:cNvPr id="18440" name="Picture 8" descr="图8-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0550" y="3030538"/>
            <a:ext cx="4032250" cy="2028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charRg st="8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charRg st="8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charRg st="1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charRg st="11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charRg st="32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323">
                                            <p:txEl>
                                              <p:charRg st="32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charRg st="3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4323">
                                            <p:txEl>
                                              <p:charRg st="3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charRg st="45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4323">
                                            <p:txEl>
                                              <p:charRg st="45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7640" name="Text Box 8"/>
          <p:cNvSpPr txBox="1"/>
          <p:nvPr/>
        </p:nvSpPr>
        <p:spPr>
          <a:xfrm>
            <a:off x="691198" y="793750"/>
            <a:ext cx="3779837" cy="577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截面受力状态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17" name="直接连接符 33.98"/>
          <p:cNvCxnSpPr/>
          <p:nvPr/>
        </p:nvCxnSpPr>
        <p:spPr>
          <a:xfrm>
            <a:off x="2298700" y="2253615"/>
            <a:ext cx="0" cy="316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98700" y="2263140"/>
            <a:ext cx="0" cy="3168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98700" y="2253615"/>
            <a:ext cx="107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298700" y="2687003"/>
            <a:ext cx="792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217613" y="5422265"/>
            <a:ext cx="1081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298700" y="3842703"/>
            <a:ext cx="2339975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917950" y="2263140"/>
            <a:ext cx="0" cy="3168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917950" y="2263140"/>
            <a:ext cx="9350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917950" y="2680653"/>
            <a:ext cx="935038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852988" y="2263140"/>
            <a:ext cx="0" cy="4175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任意多边形 37"/>
          <p:cNvSpPr/>
          <p:nvPr/>
        </p:nvSpPr>
        <p:spPr>
          <a:xfrm>
            <a:off x="3921125" y="2687003"/>
            <a:ext cx="931863" cy="1171575"/>
          </a:xfrm>
          <a:custGeom>
            <a:avLst/>
            <a:gdLst>
              <a:gd name="connsiteX0" fmla="*/ 935610 w 935610"/>
              <a:gd name="connsiteY0" fmla="*/ 0 h 1172070"/>
              <a:gd name="connsiteX1" fmla="*/ 841480 w 935610"/>
              <a:gd name="connsiteY1" fmla="*/ 484094 h 1172070"/>
              <a:gd name="connsiteX2" fmla="*/ 666668 w 935610"/>
              <a:gd name="connsiteY2" fmla="*/ 766483 h 1172070"/>
              <a:gd name="connsiteX3" fmla="*/ 464963 w 935610"/>
              <a:gd name="connsiteY3" fmla="*/ 927847 h 1172070"/>
              <a:gd name="connsiteX4" fmla="*/ 276704 w 935610"/>
              <a:gd name="connsiteY4" fmla="*/ 1035424 h 1172070"/>
              <a:gd name="connsiteX5" fmla="*/ 88445 w 935610"/>
              <a:gd name="connsiteY5" fmla="*/ 1116106 h 1172070"/>
              <a:gd name="connsiteX6" fmla="*/ 7763 w 935610"/>
              <a:gd name="connsiteY6" fmla="*/ 1169894 h 1172070"/>
              <a:gd name="connsiteX7" fmla="*/ 7763 w 935610"/>
              <a:gd name="connsiteY7" fmla="*/ 1156447 h 117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610" h="1172070">
                <a:moveTo>
                  <a:pt x="935610" y="0"/>
                </a:moveTo>
                <a:cubicBezTo>
                  <a:pt x="910957" y="178173"/>
                  <a:pt x="886304" y="356347"/>
                  <a:pt x="841480" y="484094"/>
                </a:cubicBezTo>
                <a:cubicBezTo>
                  <a:pt x="796656" y="611841"/>
                  <a:pt x="729421" y="692524"/>
                  <a:pt x="666668" y="766483"/>
                </a:cubicBezTo>
                <a:cubicBezTo>
                  <a:pt x="603915" y="840442"/>
                  <a:pt x="529957" y="883024"/>
                  <a:pt x="464963" y="927847"/>
                </a:cubicBezTo>
                <a:cubicBezTo>
                  <a:pt x="399969" y="972671"/>
                  <a:pt x="339457" y="1004048"/>
                  <a:pt x="276704" y="1035424"/>
                </a:cubicBezTo>
                <a:cubicBezTo>
                  <a:pt x="213951" y="1066800"/>
                  <a:pt x="133268" y="1093694"/>
                  <a:pt x="88445" y="1116106"/>
                </a:cubicBezTo>
                <a:cubicBezTo>
                  <a:pt x="43622" y="1138518"/>
                  <a:pt x="21210" y="1163171"/>
                  <a:pt x="7763" y="1169894"/>
                </a:cubicBezTo>
                <a:cubicBezTo>
                  <a:pt x="-5684" y="1176617"/>
                  <a:pt x="1039" y="1166532"/>
                  <a:pt x="7763" y="115644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rgbClr val="FF0000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858838" y="2110740"/>
            <a:ext cx="6350" cy="316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679450" y="2110740"/>
            <a:ext cx="358775" cy="287338"/>
            <a:chOff x="251520" y="1772816"/>
            <a:chExt cx="360040" cy="288032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251520" y="1916832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57236" y="1772816"/>
              <a:ext cx="345304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76275" y="4976178"/>
            <a:ext cx="368300" cy="287337"/>
            <a:chOff x="248216" y="4638074"/>
            <a:chExt cx="369060" cy="288032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257236" y="4782090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48216" y="4638074"/>
              <a:ext cx="354324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1370013" y="2110740"/>
            <a:ext cx="360362" cy="287338"/>
            <a:chOff x="251520" y="1772816"/>
            <a:chExt cx="360040" cy="288032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251520" y="1916832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57236" y="1772816"/>
              <a:ext cx="345304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连接符 48"/>
          <p:cNvCxnSpPr/>
          <p:nvPr/>
        </p:nvCxnSpPr>
        <p:spPr>
          <a:xfrm>
            <a:off x="1549400" y="2110740"/>
            <a:ext cx="0" cy="1857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1360488" y="3679190"/>
            <a:ext cx="360362" cy="288925"/>
            <a:chOff x="251520" y="1772816"/>
            <a:chExt cx="360040" cy="288032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251520" y="1916832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57236" y="1772816"/>
              <a:ext cx="345304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连接符 52"/>
          <p:cNvCxnSpPr/>
          <p:nvPr/>
        </p:nvCxnSpPr>
        <p:spPr>
          <a:xfrm>
            <a:off x="7123113" y="2253615"/>
            <a:ext cx="0" cy="3025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7123113" y="2253615"/>
            <a:ext cx="647700" cy="1009650"/>
            <a:chOff x="6948264" y="1916832"/>
            <a:chExt cx="648072" cy="1008991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6948264" y="1916832"/>
              <a:ext cx="648072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6948264" y="2125325"/>
              <a:ext cx="648072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948264" y="2333818"/>
              <a:ext cx="648072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948264" y="2534526"/>
              <a:ext cx="648072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948264" y="2728428"/>
              <a:ext cx="648072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948264" y="2924208"/>
              <a:ext cx="648072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7596336" y="1916832"/>
              <a:ext cx="0" cy="100899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接连接符 61"/>
          <p:cNvCxnSpPr/>
          <p:nvPr/>
        </p:nvCxnSpPr>
        <p:spPr>
          <a:xfrm>
            <a:off x="6186488" y="2110740"/>
            <a:ext cx="0" cy="2016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6659563" y="2102803"/>
            <a:ext cx="0" cy="131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7842250" y="2758440"/>
            <a:ext cx="720725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8778875" y="2671128"/>
            <a:ext cx="0" cy="1423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5935663" y="3830003"/>
            <a:ext cx="3024188" cy="17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6042025" y="2110740"/>
            <a:ext cx="288925" cy="1871663"/>
            <a:chOff x="9241" y="2792"/>
            <a:chExt cx="454" cy="2949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9241" y="2792"/>
              <a:ext cx="454" cy="4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9241" y="5287"/>
              <a:ext cx="454" cy="4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8636000" y="2642553"/>
            <a:ext cx="323850" cy="1339850"/>
            <a:chOff x="13324" y="3631"/>
            <a:chExt cx="511" cy="2110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13381" y="5349"/>
              <a:ext cx="454" cy="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70" name="组合 270"/>
            <p:cNvGrpSpPr/>
            <p:nvPr/>
          </p:nvGrpSpPr>
          <p:grpSpPr>
            <a:xfrm>
              <a:off x="13323" y="3630"/>
              <a:ext cx="466" cy="391"/>
              <a:chOff x="8460432" y="2305508"/>
              <a:chExt cx="296416" cy="248907"/>
            </a:xfrm>
          </p:grpSpPr>
          <p:cxnSp>
            <p:nvCxnSpPr>
              <p:cNvPr id="73" name="直接连接符 72"/>
              <p:cNvCxnSpPr/>
              <p:nvPr/>
            </p:nvCxnSpPr>
            <p:spPr>
              <a:xfrm>
                <a:off x="8460432" y="2421327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8468816" y="2305508"/>
                <a:ext cx="288032" cy="2489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直接连接符 74"/>
          <p:cNvCxnSpPr/>
          <p:nvPr/>
        </p:nvCxnSpPr>
        <p:spPr>
          <a:xfrm>
            <a:off x="1433513" y="5119053"/>
            <a:ext cx="3168650" cy="15875"/>
          </a:xfrm>
          <a:prstGeom prst="line">
            <a:avLst/>
          </a:prstGeom>
          <a:ln w="1270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>
            <a:off x="3917950" y="5128578"/>
            <a:ext cx="757238" cy="635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1217613" y="2253615"/>
            <a:ext cx="2160588" cy="3168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4852988" y="2767965"/>
            <a:ext cx="720725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5935663" y="2263140"/>
            <a:ext cx="86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2487613" y="1867853"/>
            <a:ext cx="603250" cy="395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000" i="1">
                <a:latin typeface="Times New Roman" panose="02020603050405020304" pitchFamily="18" charset="0"/>
                <a:ea typeface="幼圆" panose="02010509060101010101" pitchFamily="49" charset="-122"/>
              </a:rPr>
              <a:t>ε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cu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298950" y="3858578"/>
            <a:ext cx="1108075" cy="417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中和轴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 rot="10800000">
            <a:off x="1062038" y="2988628"/>
            <a:ext cx="487362" cy="29210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lvl="0"/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x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c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 rot="10800000">
            <a:off x="371475" y="3290253"/>
            <a:ext cx="487363" cy="3143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lvl="0"/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h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0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2393950" y="2274253"/>
            <a:ext cx="5207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000" i="1">
                <a:latin typeface="Times New Roman" panose="02020603050405020304" pitchFamily="18" charset="0"/>
                <a:ea typeface="幼圆" panose="02010509060101010101" pitchFamily="49" charset="-122"/>
              </a:rPr>
              <a:t>ε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0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078413" y="2398078"/>
            <a:ext cx="4953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20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</a:t>
            </a:r>
            <a:r>
              <a:rPr lang="en-US" altLang="zh-CN" sz="20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endParaRPr lang="en-US" altLang="zh-CN" sz="2000" baseline="-25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637088" y="1836103"/>
            <a:ext cx="4968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2000" i="1">
                <a:latin typeface="Times New Roman" panose="02020603050405020304" pitchFamily="18" charset="0"/>
                <a:ea typeface="微软雅黑" panose="020B0503020204020204" charset="-122"/>
              </a:rPr>
              <a:t>f</a:t>
            </a:r>
            <a:r>
              <a:rPr lang="en-US" altLang="zh-CN" sz="2000" baseline="-25000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endParaRPr lang="en-US" altLang="zh-CN" sz="2000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219575" y="5279390"/>
            <a:ext cx="9525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en-US" altLang="zh-CN" sz="20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</a:t>
            </a:r>
            <a:r>
              <a:rPr lang="en-US" altLang="zh-CN" sz="20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=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</a:t>
            </a:r>
            <a:r>
              <a:rPr lang="en-US" altLang="zh-CN" sz="20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y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en-US" altLang="zh-CN" sz="20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</a:t>
            </a:r>
            <a:endParaRPr lang="en-US" altLang="zh-CN" sz="2000" baseline="-25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670800" y="3858578"/>
            <a:ext cx="1108075" cy="417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中和轴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 rot="10800000">
            <a:off x="5699125" y="2920365"/>
            <a:ext cx="487363" cy="29051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lvl="0"/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x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c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181850" y="1836103"/>
            <a:ext cx="660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20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α</a:t>
            </a:r>
            <a:r>
              <a:rPr lang="en-US" altLang="zh-CN" sz="20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</a:t>
            </a:r>
            <a:r>
              <a:rPr lang="en-US" altLang="zh-CN" sz="20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endParaRPr lang="en-US" altLang="zh-CN" sz="2000" baseline="-25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 rot="10800000">
            <a:off x="6186488" y="2701290"/>
            <a:ext cx="487362" cy="2190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lvl="0"/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x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067675" y="2323465"/>
            <a:ext cx="4953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20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</a:t>
            </a:r>
            <a:r>
              <a:rPr lang="en-US" altLang="zh-CN" sz="20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endParaRPr lang="en-US" altLang="zh-CN" sz="2000" baseline="-25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 rot="10800000">
            <a:off x="8291513" y="2920365"/>
            <a:ext cx="487362" cy="82073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lvl="0"/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x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c</a:t>
            </a:r>
            <a:r>
              <a:rPr lang="en-US" altLang="zh-CN" sz="2000">
                <a:latin typeface="Times New Roman" panose="02020603050405020304" pitchFamily="18" charset="0"/>
                <a:ea typeface="幼圆" panose="02010509060101010101" pitchFamily="49" charset="-122"/>
              </a:rPr>
              <a:t>-0.5</a:t>
            </a:r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x</a:t>
            </a:r>
            <a:endParaRPr lang="en-US" altLang="zh-CN" sz="2000" i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6445250" y="2120265"/>
            <a:ext cx="430213" cy="1296988"/>
            <a:chOff x="9873" y="2805"/>
            <a:chExt cx="678" cy="2042"/>
          </a:xfrm>
        </p:grpSpPr>
        <p:cxnSp>
          <p:nvCxnSpPr>
            <p:cNvPr id="95" name="直接连接符 94"/>
            <p:cNvCxnSpPr/>
            <p:nvPr/>
          </p:nvCxnSpPr>
          <p:spPr>
            <a:xfrm>
              <a:off x="9986" y="4393"/>
              <a:ext cx="454" cy="4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9873" y="4619"/>
              <a:ext cx="679" cy="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9993" y="2805"/>
              <a:ext cx="454" cy="4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0394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/>
      <p:bldP spid="38" grpId="0" bldLvl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8653" y="869633"/>
            <a:ext cx="3041650" cy="57943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base"/>
            <a:r>
              <a:rPr kumimoji="1" lang="zh-CN" altLang="en-US" strike="noStrike" kern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界限受压区高度</a:t>
            </a:r>
            <a:endParaRPr lang="zh-CN" altLang="en-US" strike="noStrike" noProof="1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4689475" y="1844675"/>
            <a:ext cx="9525" cy="21605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4689475" y="1844675"/>
            <a:ext cx="7191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>
          <a:xfrm>
            <a:off x="4338638" y="4005263"/>
            <a:ext cx="3508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3" name="直接连接符 22"/>
          <p:cNvCxnSpPr/>
          <p:nvPr/>
        </p:nvCxnSpPr>
        <p:spPr>
          <a:xfrm flipH="1">
            <a:off x="4338638" y="1844675"/>
            <a:ext cx="1079500" cy="2160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4" name="直接连接符 23"/>
          <p:cNvCxnSpPr/>
          <p:nvPr/>
        </p:nvCxnSpPr>
        <p:spPr>
          <a:xfrm>
            <a:off x="4122738" y="4005263"/>
            <a:ext cx="5667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2" name="直接连接符 31"/>
          <p:cNvCxnSpPr/>
          <p:nvPr/>
        </p:nvCxnSpPr>
        <p:spPr>
          <a:xfrm>
            <a:off x="3617913" y="4005263"/>
            <a:ext cx="10715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" name="直接连接符 32"/>
          <p:cNvCxnSpPr/>
          <p:nvPr/>
        </p:nvCxnSpPr>
        <p:spPr>
          <a:xfrm flipH="1">
            <a:off x="3617913" y="1851025"/>
            <a:ext cx="1787525" cy="21542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4" name="直接连接符 33"/>
          <p:cNvCxnSpPr/>
          <p:nvPr/>
        </p:nvCxnSpPr>
        <p:spPr>
          <a:xfrm flipH="1">
            <a:off x="4122738" y="1844675"/>
            <a:ext cx="1295400" cy="2160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5" name="直接箭头连接符 34"/>
          <p:cNvCxnSpPr/>
          <p:nvPr/>
        </p:nvCxnSpPr>
        <p:spPr>
          <a:xfrm>
            <a:off x="4689475" y="4221163"/>
            <a:ext cx="9525" cy="136842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36" name="组合 35"/>
          <p:cNvGrpSpPr/>
          <p:nvPr/>
        </p:nvGrpSpPr>
        <p:grpSpPr>
          <a:xfrm>
            <a:off x="4194175" y="4581525"/>
            <a:ext cx="720725" cy="144463"/>
            <a:chOff x="5793" y="6719"/>
            <a:chExt cx="1134" cy="229"/>
          </a:xfrm>
        </p:grpSpPr>
        <p:cxnSp>
          <p:nvCxnSpPr>
            <p:cNvPr id="37" name="直接连接符 36"/>
            <p:cNvCxnSpPr/>
            <p:nvPr/>
          </p:nvCxnSpPr>
          <p:spPr>
            <a:xfrm flipV="1">
              <a:off x="5906" y="6719"/>
              <a:ext cx="227" cy="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5793" y="6833"/>
              <a:ext cx="11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6019" y="6719"/>
              <a:ext cx="0" cy="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6466" y="6722"/>
              <a:ext cx="227" cy="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3397250" y="5394325"/>
            <a:ext cx="1512888" cy="142875"/>
            <a:chOff x="4538" y="7999"/>
            <a:chExt cx="2382" cy="226"/>
          </a:xfrm>
        </p:grpSpPr>
        <p:cxnSp>
          <p:nvCxnSpPr>
            <p:cNvPr id="28689" name="直接连接符 23"/>
            <p:cNvCxnSpPr/>
            <p:nvPr/>
          </p:nvCxnSpPr>
          <p:spPr>
            <a:xfrm>
              <a:off x="4538" y="8113"/>
              <a:ext cx="238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2" name="直接连接符 41"/>
            <p:cNvCxnSpPr/>
            <p:nvPr/>
          </p:nvCxnSpPr>
          <p:spPr>
            <a:xfrm flipV="1">
              <a:off x="4886" y="7999"/>
              <a:ext cx="0" cy="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773" y="7999"/>
              <a:ext cx="227" cy="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6466" y="7999"/>
              <a:ext cx="227" cy="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3833813" y="4987925"/>
            <a:ext cx="1079500" cy="144463"/>
            <a:chOff x="5226" y="7361"/>
            <a:chExt cx="1700" cy="226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226" y="7474"/>
              <a:ext cx="1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5566" y="7361"/>
              <a:ext cx="227" cy="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5679" y="7361"/>
              <a:ext cx="0" cy="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6466" y="7361"/>
              <a:ext cx="227" cy="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直接连接符 50"/>
          <p:cNvCxnSpPr/>
          <p:nvPr/>
        </p:nvCxnSpPr>
        <p:spPr>
          <a:xfrm>
            <a:off x="2330450" y="1844675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52" name="组合 51"/>
          <p:cNvGrpSpPr/>
          <p:nvPr/>
        </p:nvGrpSpPr>
        <p:grpSpPr>
          <a:xfrm>
            <a:off x="3973513" y="1682750"/>
            <a:ext cx="360362" cy="1295400"/>
            <a:chOff x="5446" y="2156"/>
            <a:chExt cx="566" cy="2040"/>
          </a:xfrm>
        </p:grpSpPr>
        <p:cxnSp>
          <p:nvCxnSpPr>
            <p:cNvPr id="28700" name="直接连接符 46"/>
            <p:cNvCxnSpPr/>
            <p:nvPr/>
          </p:nvCxnSpPr>
          <p:spPr>
            <a:xfrm>
              <a:off x="5729" y="2156"/>
              <a:ext cx="0" cy="204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01" name="直接连接符 47"/>
            <p:cNvCxnSpPr/>
            <p:nvPr/>
          </p:nvCxnSpPr>
          <p:spPr>
            <a:xfrm>
              <a:off x="5446" y="3772"/>
              <a:ext cx="56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02" name="直接连接符 48"/>
            <p:cNvCxnSpPr/>
            <p:nvPr/>
          </p:nvCxnSpPr>
          <p:spPr>
            <a:xfrm>
              <a:off x="5540" y="2280"/>
              <a:ext cx="413" cy="28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03" name="直接连接符 49"/>
            <p:cNvCxnSpPr/>
            <p:nvPr/>
          </p:nvCxnSpPr>
          <p:spPr>
            <a:xfrm>
              <a:off x="5540" y="3629"/>
              <a:ext cx="413" cy="28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53" name="组合 52"/>
          <p:cNvGrpSpPr/>
          <p:nvPr/>
        </p:nvGrpSpPr>
        <p:grpSpPr>
          <a:xfrm>
            <a:off x="3438525" y="1682750"/>
            <a:ext cx="358775" cy="1727200"/>
            <a:chOff x="4602" y="2156"/>
            <a:chExt cx="566" cy="2720"/>
          </a:xfrm>
        </p:grpSpPr>
        <p:cxnSp>
          <p:nvCxnSpPr>
            <p:cNvPr id="28705" name="直接连接符 50"/>
            <p:cNvCxnSpPr/>
            <p:nvPr/>
          </p:nvCxnSpPr>
          <p:spPr>
            <a:xfrm>
              <a:off x="4904" y="2156"/>
              <a:ext cx="0" cy="27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06" name="直接连接符 51"/>
            <p:cNvCxnSpPr/>
            <p:nvPr/>
          </p:nvCxnSpPr>
          <p:spPr>
            <a:xfrm>
              <a:off x="4602" y="4340"/>
              <a:ext cx="56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07" name="直接连接符 52"/>
            <p:cNvCxnSpPr/>
            <p:nvPr/>
          </p:nvCxnSpPr>
          <p:spPr>
            <a:xfrm>
              <a:off x="4697" y="2280"/>
              <a:ext cx="413" cy="28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08" name="直接连接符 53"/>
            <p:cNvCxnSpPr/>
            <p:nvPr/>
          </p:nvCxnSpPr>
          <p:spPr>
            <a:xfrm>
              <a:off x="4698" y="4197"/>
              <a:ext cx="413" cy="28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54" name="组合 53"/>
          <p:cNvGrpSpPr/>
          <p:nvPr/>
        </p:nvGrpSpPr>
        <p:grpSpPr>
          <a:xfrm>
            <a:off x="2897188" y="1682750"/>
            <a:ext cx="358775" cy="1987550"/>
            <a:chOff x="3750" y="2156"/>
            <a:chExt cx="566" cy="3130"/>
          </a:xfrm>
        </p:grpSpPr>
        <p:cxnSp>
          <p:nvCxnSpPr>
            <p:cNvPr id="28710" name="直接连接符 54"/>
            <p:cNvCxnSpPr/>
            <p:nvPr/>
          </p:nvCxnSpPr>
          <p:spPr>
            <a:xfrm flipH="1">
              <a:off x="4025" y="2156"/>
              <a:ext cx="55" cy="3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11" name="直接连接符 55"/>
            <p:cNvCxnSpPr/>
            <p:nvPr/>
          </p:nvCxnSpPr>
          <p:spPr>
            <a:xfrm>
              <a:off x="3750" y="4734"/>
              <a:ext cx="56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12" name="直接连接符 56"/>
            <p:cNvCxnSpPr/>
            <p:nvPr/>
          </p:nvCxnSpPr>
          <p:spPr>
            <a:xfrm>
              <a:off x="3873" y="2280"/>
              <a:ext cx="413" cy="28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13" name="直接连接符 57"/>
            <p:cNvCxnSpPr/>
            <p:nvPr/>
          </p:nvCxnSpPr>
          <p:spPr>
            <a:xfrm>
              <a:off x="3846" y="4591"/>
              <a:ext cx="413" cy="28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98" name="组合 97"/>
          <p:cNvGrpSpPr/>
          <p:nvPr/>
        </p:nvGrpSpPr>
        <p:grpSpPr>
          <a:xfrm>
            <a:off x="2354263" y="1682750"/>
            <a:ext cx="360362" cy="2520950"/>
            <a:chOff x="2866" y="2156"/>
            <a:chExt cx="567" cy="3969"/>
          </a:xfrm>
        </p:grpSpPr>
        <p:cxnSp>
          <p:nvCxnSpPr>
            <p:cNvPr id="28715" name="直接连接符 58"/>
            <p:cNvCxnSpPr/>
            <p:nvPr/>
          </p:nvCxnSpPr>
          <p:spPr>
            <a:xfrm>
              <a:off x="3149" y="2156"/>
              <a:ext cx="0" cy="396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16" name="直接连接符 59"/>
            <p:cNvCxnSpPr/>
            <p:nvPr/>
          </p:nvCxnSpPr>
          <p:spPr>
            <a:xfrm>
              <a:off x="2866" y="5812"/>
              <a:ext cx="56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17" name="直接连接符 60"/>
            <p:cNvCxnSpPr/>
            <p:nvPr/>
          </p:nvCxnSpPr>
          <p:spPr>
            <a:xfrm>
              <a:off x="2979" y="2280"/>
              <a:ext cx="413" cy="28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718" name="直接连接符 61"/>
            <p:cNvCxnSpPr/>
            <p:nvPr/>
          </p:nvCxnSpPr>
          <p:spPr>
            <a:xfrm>
              <a:off x="2962" y="5669"/>
              <a:ext cx="413" cy="28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99" name="文本框 98"/>
          <p:cNvSpPr txBox="1"/>
          <p:nvPr/>
        </p:nvSpPr>
        <p:spPr>
          <a:xfrm>
            <a:off x="4765675" y="1449388"/>
            <a:ext cx="603250" cy="395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000" i="1">
                <a:latin typeface="Times New Roman" panose="02020603050405020304" pitchFamily="18" charset="0"/>
                <a:ea typeface="幼圆" panose="02010509060101010101" pitchFamily="49" charset="-122"/>
              </a:rPr>
              <a:t>ε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cu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835525" y="4429125"/>
            <a:ext cx="109537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000" i="1">
                <a:latin typeface="Times New Roman" panose="02020603050405020304" pitchFamily="18" charset="0"/>
                <a:ea typeface="幼圆" panose="02010509060101010101" pitchFamily="49" charset="-122"/>
              </a:rPr>
              <a:t>ε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s</a:t>
            </a:r>
            <a:r>
              <a:rPr lang="en-US" altLang="zh-CN" sz="2000">
                <a:latin typeface="Times New Roman" panose="02020603050405020304" pitchFamily="18" charset="0"/>
                <a:ea typeface="幼圆" panose="02010509060101010101" pitchFamily="49" charset="-122"/>
              </a:rPr>
              <a:t>＜</a:t>
            </a:r>
            <a:r>
              <a:rPr lang="zh-CN" altLang="en-US" sz="2000" i="1">
                <a:latin typeface="Times New Roman" panose="02020603050405020304" pitchFamily="18" charset="0"/>
                <a:ea typeface="幼圆" panose="02010509060101010101" pitchFamily="49" charset="-122"/>
              </a:rPr>
              <a:t>ε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y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 rot="-5400000">
            <a:off x="2444750" y="2347913"/>
            <a:ext cx="8572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x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c</a:t>
            </a:r>
            <a:r>
              <a:rPr lang="en-US" altLang="zh-CN" sz="2000">
                <a:latin typeface="Times New Roman" panose="02020603050405020304" pitchFamily="18" charset="0"/>
                <a:ea typeface="幼圆" panose="02010509060101010101" pitchFamily="49" charset="-122"/>
              </a:rPr>
              <a:t>＞</a:t>
            </a:r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x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b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835525" y="5267325"/>
            <a:ext cx="109537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000" i="1">
                <a:latin typeface="Times New Roman" panose="02020603050405020304" pitchFamily="18" charset="0"/>
                <a:ea typeface="幼圆" panose="02010509060101010101" pitchFamily="49" charset="-122"/>
                <a:sym typeface="黑体" panose="02010609060101010101" pitchFamily="2" charset="-122"/>
              </a:rPr>
              <a:t>ε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  <a:sym typeface="黑体" panose="02010609060101010101" pitchFamily="2" charset="-122"/>
              </a:rPr>
              <a:t>s</a:t>
            </a:r>
            <a:r>
              <a:rPr lang="en-US" altLang="zh-CN" sz="2000">
                <a:latin typeface="Times New Roman" panose="02020603050405020304" pitchFamily="18" charset="0"/>
                <a:ea typeface="幼圆" panose="02010509060101010101" pitchFamily="49" charset="-122"/>
              </a:rPr>
              <a:t>＞</a:t>
            </a:r>
            <a:r>
              <a:rPr lang="zh-CN" altLang="en-US" sz="2000" i="1">
                <a:latin typeface="Times New Roman" panose="02020603050405020304" pitchFamily="18" charset="0"/>
                <a:ea typeface="幼圆" panose="02010509060101010101" pitchFamily="49" charset="-122"/>
                <a:sym typeface="黑体" panose="02010609060101010101" pitchFamily="2" charset="-122"/>
              </a:rPr>
              <a:t>ε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  <a:sym typeface="黑体" panose="02010609060101010101" pitchFamily="2" charset="-122"/>
              </a:rPr>
              <a:t>y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  <a:sym typeface="黑体" panose="02010609060101010101" pitchFamily="2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 rot="-5400000">
            <a:off x="3527425" y="2074863"/>
            <a:ext cx="8572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x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c</a:t>
            </a:r>
            <a:r>
              <a:rPr lang="en-US" altLang="zh-CN" sz="2000">
                <a:latin typeface="Times New Roman" panose="02020603050405020304" pitchFamily="18" charset="0"/>
                <a:ea typeface="幼圆" panose="02010509060101010101" pitchFamily="49" charset="-122"/>
                <a:sym typeface="黑体" panose="02010609060101010101" pitchFamily="2" charset="-122"/>
              </a:rPr>
              <a:t>＜</a:t>
            </a:r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x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b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4835525" y="4862513"/>
            <a:ext cx="984250" cy="395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000" i="1">
                <a:latin typeface="Times New Roman" panose="02020603050405020304" pitchFamily="18" charset="0"/>
                <a:ea typeface="幼圆" panose="02010509060101010101" pitchFamily="49" charset="-122"/>
                <a:sym typeface="黑体" panose="02010609060101010101" pitchFamily="2" charset="-122"/>
              </a:rPr>
              <a:t>ε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  <a:sym typeface="黑体" panose="02010609060101010101" pitchFamily="2" charset="-122"/>
              </a:rPr>
              <a:t>s</a:t>
            </a:r>
            <a:r>
              <a:rPr lang="en-US" altLang="zh-CN" sz="2000">
                <a:latin typeface="Times New Roman" panose="02020603050405020304" pitchFamily="18" charset="0"/>
                <a:ea typeface="幼圆" panose="02010509060101010101" pitchFamily="49" charset="-122"/>
                <a:sym typeface="黑体" panose="02010609060101010101" pitchFamily="2" charset="-122"/>
              </a:rPr>
              <a:t>=</a:t>
            </a:r>
            <a:r>
              <a:rPr lang="zh-CN" altLang="en-US" sz="2000" i="1">
                <a:latin typeface="Times New Roman" panose="02020603050405020304" pitchFamily="18" charset="0"/>
                <a:ea typeface="幼圆" panose="02010509060101010101" pitchFamily="49" charset="-122"/>
                <a:sym typeface="黑体" panose="02010609060101010101" pitchFamily="2" charset="-122"/>
              </a:rPr>
              <a:t>ε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  <a:sym typeface="黑体" panose="02010609060101010101" pitchFamily="2" charset="-122"/>
              </a:rPr>
              <a:t>y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  <a:sym typeface="黑体" panose="0201060906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 rot="-5400000">
            <a:off x="2974975" y="2138363"/>
            <a:ext cx="747713" cy="395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x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c</a:t>
            </a:r>
            <a:r>
              <a:rPr lang="en-US" altLang="zh-CN" sz="2000">
                <a:latin typeface="Times New Roman" panose="02020603050405020304" pitchFamily="18" charset="0"/>
                <a:ea typeface="幼圆" panose="02010509060101010101" pitchFamily="49" charset="-122"/>
              </a:rPr>
              <a:t>=</a:t>
            </a:r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x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b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 rot="-5400000">
            <a:off x="2022475" y="2825750"/>
            <a:ext cx="4064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rPr>
              <a:t>h</a:t>
            </a:r>
            <a:r>
              <a: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rPr>
              <a:t>0</a:t>
            </a:r>
            <a:endParaRPr lang="en-US" altLang="zh-CN" sz="2000" baseline="-250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2330450" y="1852613"/>
            <a:ext cx="9350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8" name="直接连接符 107"/>
          <p:cNvCxnSpPr/>
          <p:nvPr/>
        </p:nvCxnSpPr>
        <p:spPr>
          <a:xfrm>
            <a:off x="2354263" y="1844675"/>
            <a:ext cx="22320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9" name="直接连接符 108"/>
          <p:cNvCxnSpPr/>
          <p:nvPr/>
        </p:nvCxnSpPr>
        <p:spPr>
          <a:xfrm>
            <a:off x="4983163" y="2368550"/>
            <a:ext cx="668337" cy="268288"/>
          </a:xfrm>
          <a:prstGeom prst="line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0" name="直接连接符 109"/>
          <p:cNvCxnSpPr/>
          <p:nvPr/>
        </p:nvCxnSpPr>
        <p:spPr>
          <a:xfrm>
            <a:off x="4929188" y="2647950"/>
            <a:ext cx="866775" cy="420688"/>
          </a:xfrm>
          <a:prstGeom prst="line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1" name="直接连接符 110"/>
          <p:cNvCxnSpPr/>
          <p:nvPr/>
        </p:nvCxnSpPr>
        <p:spPr>
          <a:xfrm>
            <a:off x="4905375" y="2859088"/>
            <a:ext cx="962025" cy="642937"/>
          </a:xfrm>
          <a:prstGeom prst="line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12" name="文本框 111"/>
          <p:cNvSpPr txBox="1"/>
          <p:nvPr/>
        </p:nvSpPr>
        <p:spPr>
          <a:xfrm>
            <a:off x="5651500" y="2433638"/>
            <a:ext cx="87249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1800">
                <a:solidFill>
                  <a:srgbClr val="FF00FF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适筋梁</a:t>
            </a:r>
            <a:endParaRPr lang="zh-CN" altLang="en-US" sz="1800">
              <a:solidFill>
                <a:srgbClr val="FF00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5795963" y="2886075"/>
            <a:ext cx="110236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1800">
                <a:solidFill>
                  <a:srgbClr val="FF00FF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界限破坏</a:t>
            </a:r>
            <a:endParaRPr lang="zh-CN" altLang="en-US" sz="1800">
              <a:solidFill>
                <a:srgbClr val="FF00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819775" y="3409950"/>
            <a:ext cx="87249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1800">
                <a:solidFill>
                  <a:srgbClr val="FF00FF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超筋梁</a:t>
            </a:r>
            <a:endParaRPr lang="zh-CN" altLang="en-US" sz="1800">
              <a:solidFill>
                <a:srgbClr val="FF00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12" grpId="0"/>
      <p:bldP spid="113" grpId="0"/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idx="1"/>
          </p:nvPr>
        </p:nvSpPr>
        <p:spPr>
          <a:xfrm>
            <a:off x="-27305" y="885190"/>
            <a:ext cx="7916863" cy="13668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防止发生超筋破坏的条件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en-US" altLang="zh-CN" sz="2800" b="1" i="1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sym typeface="黑体" panose="02010609060101010101" pitchFamily="2" charset="-122"/>
              </a:rPr>
              <a:t>ξ </a:t>
            </a:r>
            <a:r>
              <a:rPr kumimoji="1" lang="en-US" altLang="zh-CN" sz="2800" b="1" i="1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≤ ξ</a:t>
            </a:r>
            <a:r>
              <a:rPr kumimoji="1" lang="en-US" altLang="zh-CN" sz="2800" b="1" i="1" kern="0" baseline="-2500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b</a:t>
            </a:r>
            <a:r>
              <a:rPr kumimoji="1" lang="en-US" altLang="zh-CN" sz="2800" b="1" i="1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  或   </a:t>
            </a:r>
            <a:r>
              <a:rPr kumimoji="1" lang="en-US" altLang="zh-CN" sz="2800" b="1" i="1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x ≤ ξ</a:t>
            </a:r>
            <a:r>
              <a:rPr kumimoji="1" lang="en-US" altLang="zh-CN" sz="2800" b="1" i="1" kern="0" baseline="-2500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b</a:t>
            </a:r>
            <a:r>
              <a:rPr kumimoji="1" lang="en-US" altLang="zh-CN" sz="2800" b="1" i="1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h</a:t>
            </a:r>
            <a:r>
              <a:rPr kumimoji="1" lang="en-US" altLang="zh-CN" sz="2800" b="1" i="1" kern="0" baseline="-2500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0</a:t>
            </a:r>
            <a:endParaRPr kumimoji="1" lang="en-US" altLang="zh-CN" sz="2800" b="1" i="1" u="none" strike="noStrike" kern="0" cap="none" spc="0" normalizeH="0" baseline="-2500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-22542" y="2109153"/>
            <a:ext cx="81534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黑体" panose="02010609060101010101" pitchFamily="2" charset="-122"/>
                <a:cs typeface="+mn-cs"/>
              </a:rPr>
              <a:t>防止少筋破坏的条件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ea typeface="幼圆" panose="02010509060101010101" pitchFamily="49" charset="-122"/>
              <a:cs typeface="+mn-cs"/>
            </a:endParaRPr>
          </a:p>
        </p:txBody>
      </p:sp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968693" y="2699861"/>
          <a:ext cx="2520950" cy="61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49300" imgH="228600" progId="Equation.3">
                  <p:embed/>
                </p:oleObj>
              </mc:Choice>
              <mc:Fallback>
                <p:oleObj name="" r:id="rId1" imgW="749300" imgH="2286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68693" y="2699861"/>
                        <a:ext cx="2520950" cy="618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charRg st="12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26">
                                            <p:txEl>
                                              <p:charRg st="12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ldLvl="3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00706" name="Rectangle 2"/>
          <p:cNvSpPr>
            <a:spLocks noGrp="1" noChangeArrowheads="1"/>
          </p:cNvSpPr>
          <p:nvPr>
            <p:ph idx="1"/>
          </p:nvPr>
        </p:nvSpPr>
        <p:spPr>
          <a:xfrm>
            <a:off x="504190" y="838835"/>
            <a:ext cx="8135938" cy="26495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总结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受弯构件上侧混凝土受压，下侧钢筋受拉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曲线分布的压应力合力计算公式复杂，合力矩公式也复杂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用均匀分布代替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82540" y="2913063"/>
            <a:ext cx="3260725" cy="3443287"/>
            <a:chOff x="8700" y="2360"/>
            <a:chExt cx="5135" cy="5422"/>
          </a:xfrm>
        </p:grpSpPr>
        <p:cxnSp>
          <p:nvCxnSpPr>
            <p:cNvPr id="196" name="直接连接符 195"/>
            <p:cNvCxnSpPr/>
            <p:nvPr/>
          </p:nvCxnSpPr>
          <p:spPr>
            <a:xfrm>
              <a:off x="10942" y="3017"/>
              <a:ext cx="0" cy="47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58" name="组合 207"/>
            <p:cNvGrpSpPr/>
            <p:nvPr/>
          </p:nvGrpSpPr>
          <p:grpSpPr>
            <a:xfrm>
              <a:off x="10942" y="3017"/>
              <a:ext cx="1020" cy="1590"/>
              <a:chOff x="6948264" y="1916832"/>
              <a:chExt cx="648072" cy="1008991"/>
            </a:xfrm>
          </p:grpSpPr>
          <p:cxnSp>
            <p:nvCxnSpPr>
              <p:cNvPr id="200" name="直接连接符 199"/>
              <p:cNvCxnSpPr/>
              <p:nvPr/>
            </p:nvCxnSpPr>
            <p:spPr>
              <a:xfrm>
                <a:off x="6948264" y="1916832"/>
                <a:ext cx="64807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/>
            </p:nvCxnSpPr>
            <p:spPr>
              <a:xfrm>
                <a:off x="6948264" y="2125325"/>
                <a:ext cx="64807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/>
            </p:nvCxnSpPr>
            <p:spPr>
              <a:xfrm>
                <a:off x="6948264" y="2333818"/>
                <a:ext cx="64807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6948264" y="2534526"/>
                <a:ext cx="64807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>
                <a:off x="6948264" y="2728428"/>
                <a:ext cx="64807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/>
              <p:cNvCxnSpPr/>
              <p:nvPr/>
            </p:nvCxnSpPr>
            <p:spPr>
              <a:xfrm>
                <a:off x="6948264" y="2924208"/>
                <a:ext cx="64807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/>
              <p:nvPr/>
            </p:nvCxnSpPr>
            <p:spPr>
              <a:xfrm>
                <a:off x="7596336" y="1916832"/>
                <a:ext cx="0" cy="1008991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直接连接符 210"/>
            <p:cNvCxnSpPr/>
            <p:nvPr/>
          </p:nvCxnSpPr>
          <p:spPr>
            <a:xfrm>
              <a:off x="9467" y="2792"/>
              <a:ext cx="0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>
              <a:off x="10212" y="2780"/>
              <a:ext cx="0" cy="20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>
              <a:off x="12075" y="3812"/>
              <a:ext cx="113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>
              <a:off x="13550" y="3675"/>
              <a:ext cx="0" cy="2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flipV="1">
              <a:off x="9072" y="5500"/>
              <a:ext cx="4762" cy="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71" name="组合 7"/>
            <p:cNvGrpSpPr/>
            <p:nvPr/>
          </p:nvGrpSpPr>
          <p:grpSpPr>
            <a:xfrm>
              <a:off x="9240" y="2792"/>
              <a:ext cx="455" cy="2947"/>
              <a:chOff x="9241" y="2792"/>
              <a:chExt cx="454" cy="2949"/>
            </a:xfrm>
          </p:grpSpPr>
          <p:cxnSp>
            <p:nvCxnSpPr>
              <p:cNvPr id="235" name="直接连接符 234"/>
              <p:cNvCxnSpPr/>
              <p:nvPr/>
            </p:nvCxnSpPr>
            <p:spPr>
              <a:xfrm>
                <a:off x="9241" y="2792"/>
                <a:ext cx="454" cy="4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/>
              <p:cNvCxnSpPr/>
              <p:nvPr/>
            </p:nvCxnSpPr>
            <p:spPr>
              <a:xfrm>
                <a:off x="9241" y="5287"/>
                <a:ext cx="454" cy="4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74" name="组合 8"/>
            <p:cNvGrpSpPr/>
            <p:nvPr/>
          </p:nvGrpSpPr>
          <p:grpSpPr>
            <a:xfrm>
              <a:off x="13325" y="3630"/>
              <a:ext cx="510" cy="2110"/>
              <a:chOff x="13324" y="3631"/>
              <a:chExt cx="511" cy="2110"/>
            </a:xfrm>
          </p:grpSpPr>
          <p:cxnSp>
            <p:nvCxnSpPr>
              <p:cNvPr id="257" name="直接连接符 256"/>
              <p:cNvCxnSpPr/>
              <p:nvPr/>
            </p:nvCxnSpPr>
            <p:spPr>
              <a:xfrm>
                <a:off x="13381" y="5349"/>
                <a:ext cx="454" cy="3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76" name="组合 270"/>
              <p:cNvGrpSpPr/>
              <p:nvPr/>
            </p:nvGrpSpPr>
            <p:grpSpPr>
              <a:xfrm>
                <a:off x="13323" y="3630"/>
                <a:ext cx="466" cy="391"/>
                <a:chOff x="8460432" y="2305508"/>
                <a:chExt cx="296416" cy="248907"/>
              </a:xfrm>
            </p:grpSpPr>
            <p:cxnSp>
              <p:nvCxnSpPr>
                <p:cNvPr id="259" name="直接连接符 258"/>
                <p:cNvCxnSpPr/>
                <p:nvPr/>
              </p:nvCxnSpPr>
              <p:spPr>
                <a:xfrm>
                  <a:off x="8460432" y="2421327"/>
                  <a:ext cx="2880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直接连接符 269"/>
                <p:cNvCxnSpPr/>
                <p:nvPr/>
              </p:nvCxnSpPr>
              <p:spPr>
                <a:xfrm>
                  <a:off x="8468816" y="2305508"/>
                  <a:ext cx="288032" cy="2489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直接连接符 4"/>
            <p:cNvCxnSpPr/>
            <p:nvPr/>
          </p:nvCxnSpPr>
          <p:spPr>
            <a:xfrm>
              <a:off x="9073" y="3032"/>
              <a:ext cx="1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0" name="文本框 18"/>
            <p:cNvSpPr txBox="1"/>
            <p:nvPr/>
          </p:nvSpPr>
          <p:spPr>
            <a:xfrm>
              <a:off x="11804" y="5545"/>
              <a:ext cx="1746" cy="6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</a:rPr>
                <a:t>中和轴</a:t>
              </a:r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81" name="文本框 19"/>
            <p:cNvSpPr txBox="1"/>
            <p:nvPr/>
          </p:nvSpPr>
          <p:spPr>
            <a:xfrm rot="10800000">
              <a:off x="8700" y="4067"/>
              <a:ext cx="768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t">
              <a:spAutoFit/>
            </a:bodyPr>
            <a:p>
              <a:pPr lvl="0" indent="0"/>
              <a:r>
                <a:rPr lang="en-US" altLang="zh-CN" sz="2000" i="1">
                  <a:latin typeface="Times New Roman" panose="02020603050405020304" pitchFamily="18" charset="0"/>
                  <a:ea typeface="幼圆" panose="02010509060101010101" pitchFamily="49" charset="-122"/>
                </a:rPr>
                <a:t>x</a:t>
              </a:r>
              <a:r>
                <a:rPr lang="en-US" altLang="zh-CN" sz="2000" baseline="-25000">
                  <a:latin typeface="Times New Roman" panose="02020603050405020304" pitchFamily="18" charset="0"/>
                  <a:ea typeface="幼圆" panose="02010509060101010101" pitchFamily="49" charset="-122"/>
                </a:rPr>
                <a:t>c</a:t>
              </a:r>
              <a:endPara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23582" name="文本框 23"/>
            <p:cNvSpPr txBox="1"/>
            <p:nvPr/>
          </p:nvSpPr>
          <p:spPr>
            <a:xfrm>
              <a:off x="11035" y="2360"/>
              <a:ext cx="1040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en-US" altLang="zh-CN" sz="2000" i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α</a:t>
              </a:r>
              <a:r>
                <a:rPr lang="en-US" altLang="zh-CN" sz="20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1</a:t>
              </a:r>
              <a:r>
                <a:rPr lang="en-US" altLang="zh-CN" sz="2000" i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f</a:t>
              </a:r>
              <a:r>
                <a:rPr lang="en-US" altLang="zh-CN" sz="20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c</a:t>
              </a:r>
              <a:endParaRPr lang="en-US" altLang="zh-CN" sz="20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23583" name="文本框 24"/>
            <p:cNvSpPr txBox="1"/>
            <p:nvPr/>
          </p:nvSpPr>
          <p:spPr>
            <a:xfrm rot="10800000">
              <a:off x="9468" y="3723"/>
              <a:ext cx="768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t">
              <a:spAutoFit/>
            </a:bodyPr>
            <a:p>
              <a:pPr lvl="0" indent="0"/>
              <a:r>
                <a:rPr lang="en-US" altLang="zh-CN" sz="2000" i="1">
                  <a:latin typeface="Times New Roman" panose="02020603050405020304" pitchFamily="18" charset="0"/>
                  <a:ea typeface="幼圆" panose="02010509060101010101" pitchFamily="49" charset="-122"/>
                </a:rPr>
                <a:t>x</a:t>
              </a:r>
              <a:endParaRPr lang="en-US" altLang="zh-CN" sz="2000" baseline="-2500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23584" name="文本框 25"/>
            <p:cNvSpPr txBox="1"/>
            <p:nvPr/>
          </p:nvSpPr>
          <p:spPr>
            <a:xfrm>
              <a:off x="12429" y="3128"/>
              <a:ext cx="781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en-US" altLang="zh-CN" sz="2000" i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F</a:t>
              </a:r>
              <a:r>
                <a:rPr lang="en-US" altLang="zh-CN" sz="20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c</a:t>
              </a:r>
              <a:endParaRPr lang="en-US" altLang="zh-CN" sz="20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23585" name="文本框 26"/>
            <p:cNvSpPr txBox="1"/>
            <p:nvPr/>
          </p:nvSpPr>
          <p:spPr>
            <a:xfrm rot="10800000">
              <a:off x="12782" y="4067"/>
              <a:ext cx="768" cy="129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t">
              <a:spAutoFit/>
            </a:bodyPr>
            <a:p>
              <a:pPr lvl="0" indent="0"/>
              <a:r>
                <a:rPr lang="en-US" altLang="zh-CN" sz="2000" i="1">
                  <a:latin typeface="Times New Roman" panose="02020603050405020304" pitchFamily="18" charset="0"/>
                  <a:ea typeface="幼圆" panose="02010509060101010101" pitchFamily="49" charset="-122"/>
                </a:rPr>
                <a:t>x</a:t>
              </a:r>
              <a:r>
                <a:rPr lang="en-US" altLang="zh-CN" sz="2000" baseline="-25000">
                  <a:latin typeface="Times New Roman" panose="02020603050405020304" pitchFamily="18" charset="0"/>
                  <a:ea typeface="幼圆" panose="02010509060101010101" pitchFamily="49" charset="-122"/>
                </a:rPr>
                <a:t>c</a:t>
              </a:r>
              <a:r>
                <a:rPr lang="en-US" altLang="zh-CN" sz="2000">
                  <a:latin typeface="Times New Roman" panose="02020603050405020304" pitchFamily="18" charset="0"/>
                  <a:ea typeface="幼圆" panose="02010509060101010101" pitchFamily="49" charset="-122"/>
                </a:rPr>
                <a:t>-0.5</a:t>
              </a:r>
              <a:r>
                <a:rPr lang="en-US" altLang="zh-CN" sz="2000" i="1">
                  <a:latin typeface="Times New Roman" panose="02020603050405020304" pitchFamily="18" charset="0"/>
                  <a:ea typeface="幼圆" panose="02010509060101010101" pitchFamily="49" charset="-122"/>
                </a:rPr>
                <a:t>x</a:t>
              </a:r>
              <a:endParaRPr lang="en-US" altLang="zh-CN" sz="2000" i="1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grpSp>
          <p:nvGrpSpPr>
            <p:cNvPr id="23586" name="组合 30"/>
            <p:cNvGrpSpPr/>
            <p:nvPr/>
          </p:nvGrpSpPr>
          <p:grpSpPr>
            <a:xfrm>
              <a:off x="9874" y="2807"/>
              <a:ext cx="678" cy="2042"/>
              <a:chOff x="9873" y="2805"/>
              <a:chExt cx="678" cy="2042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9986" y="4393"/>
                <a:ext cx="454" cy="4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9873" y="4619"/>
                <a:ext cx="679" cy="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9993" y="2805"/>
                <a:ext cx="454" cy="4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5586" name="Rectangle 2"/>
          <p:cNvSpPr>
            <a:spLocks noGrp="1" noChangeArrowheads="1"/>
          </p:cNvSpPr>
          <p:nvPr/>
        </p:nvSpPr>
        <p:spPr>
          <a:xfrm>
            <a:off x="441325" y="3575050"/>
            <a:ext cx="2774950" cy="644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  <a:defRPr kumimoji="1" sz="36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幼圆" panose="020105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zh-CN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  <a:t>要求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uLnTx/>
              <a:uFillTx/>
              <a:latin typeface="+mn-lt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441325" y="4167188"/>
            <a:ext cx="76279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合力相等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6725" y="4756150"/>
            <a:ext cx="76279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作用点相同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86448" y="5353685"/>
            <a:ext cx="4532312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kumimoji="1" lang="zh-CN" altLang="zh-CN" sz="3200" kern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  <a:t>防止发生超筋破坏：</a:t>
            </a:r>
            <a:r>
              <a:rPr kumimoji="1" lang="zh-CN" altLang="zh-CN" sz="3200" kern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ξ</a:t>
            </a:r>
            <a:r>
              <a:rPr lang="en-US" altLang="zh-CN" sz="2800" i="1" baseline="-2500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2" charset="-122"/>
              </a:rPr>
              <a:t>b</a:t>
            </a:r>
            <a:endParaRPr lang="en-US" altLang="zh-CN" sz="2800" i="1" baseline="-25000" err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sym typeface="黑体" panose="0201060906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6448" y="5966460"/>
            <a:ext cx="5005387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kumimoji="1" lang="zh-CN" altLang="zh-CN" sz="3200" kern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  <a:t>防止</a:t>
            </a:r>
            <a:r>
              <a:rPr kumimoji="1" lang="zh-CN" altLang="zh-CN" sz="3200" kern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黑体" panose="02010609060101010101" pitchFamily="2" charset="-122"/>
              </a:rPr>
              <a:t>发生</a:t>
            </a:r>
            <a:r>
              <a:rPr kumimoji="1" lang="zh-CN" altLang="zh-CN" sz="3200" kern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  <a:t>少筋破坏：</a:t>
            </a:r>
            <a:r>
              <a:rPr lang="zh-CN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ρ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min</a:t>
            </a:r>
            <a:endParaRPr lang="en-US" altLang="zh-CN" sz="2800" baseline="-25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070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charRg st="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0706">
                                            <p:txEl>
                                              <p:charRg st="3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charRg st="22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0706">
                                            <p:txEl>
                                              <p:charRg st="22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charRg st="4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0706">
                                            <p:txEl>
                                              <p:charRg st="48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558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bldLvl="0" animBg="1"/>
      <p:bldP spid="3" grpId="0" bldLvl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583055"/>
            <a:ext cx="2889250" cy="563563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kumimoji="1" lang="zh-CN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混凝土矩形梁</a:t>
            </a:r>
            <a:endParaRPr kumimoji="1" lang="zh-CN" altLang="zh-CN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>
          <a:xfrm>
            <a:off x="4805363" y="2627313"/>
            <a:ext cx="2889250" cy="561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  <a:defRPr kumimoji="1" sz="36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幼圆" panose="020105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kumimoji="1" lang="zh-CN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  <a:cs typeface="+mn-cs"/>
              </a:rPr>
              <a:t>混凝土</a:t>
            </a: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  <a:cs typeface="+mn-cs"/>
              </a:rPr>
              <a:t>T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  <a:cs typeface="+mn-cs"/>
              </a:rPr>
              <a:t>形梁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038" y="2249488"/>
            <a:ext cx="4167187" cy="312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63" y="3600450"/>
            <a:ext cx="3975100" cy="264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/>
          <p:cNvSpPr>
            <a:spLocks noGrp="1" noChangeArrowheads="1"/>
          </p:cNvSpPr>
          <p:nvPr/>
        </p:nvSpPr>
        <p:spPr>
          <a:xfrm>
            <a:off x="355918" y="758190"/>
            <a:ext cx="4899025" cy="704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  <a:defRPr kumimoji="1" sz="36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幼圆" panose="020105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Ø"/>
              <a:defRPr/>
            </a:pPr>
            <a:r>
              <a:rPr kumimoji="1" lang="zh-CN" altLang="zh-CN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混凝土受弯构件实例</a:t>
            </a:r>
            <a:endParaRPr kumimoji="1" lang="zh-CN" altLang="zh-CN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00599" y="2693032"/>
            <a:ext cx="4657725" cy="1005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fontAlgn="base"/>
            <a:r>
              <a:rPr lang="zh-CN" altLang="en-US" sz="6000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ea"/>
              </a:rPr>
              <a:t>感  谢  聆  听 </a:t>
            </a:r>
            <a:r>
              <a:rPr lang="en-US" altLang="zh-CN" sz="6000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+mn-ea"/>
              </a:rPr>
              <a:t>!</a:t>
            </a:r>
            <a:endParaRPr lang="en-US" altLang="zh-CN" sz="6000" strike="noStrike" noProof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325755" y="828675"/>
            <a:ext cx="7772400" cy="198056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梁的截面形式</a:t>
            </a:r>
            <a:endParaRPr kumimoji="1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矩形、</a:t>
            </a: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T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形、</a:t>
            </a: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I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形、花篮形</a:t>
            </a:r>
            <a:r>
              <a:rPr kumimoji="1" lang="zh-CN" altLang="en-US" sz="2800" b="1" strike="noStrike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幼圆" panose="02010509060101010101" pitchFamily="49" charset="-122"/>
                <a:sym typeface="+mn-ea"/>
              </a:rPr>
              <a:t>、倒L形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</p:txBody>
      </p:sp>
      <p:pic>
        <p:nvPicPr>
          <p:cNvPr id="166915" name="Picture 3" descr="梁截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438" y="3079750"/>
            <a:ext cx="8496300" cy="16319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charRg st="17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325755" y="828675"/>
            <a:ext cx="7267575" cy="74104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3600" b="1" kern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+mn-ea"/>
              </a:rPr>
              <a:t>钢筋混凝土梁正截面破坏特征</a:t>
            </a:r>
            <a:endParaRPr kumimoji="1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0058" y="1552893"/>
            <a:ext cx="164147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kumimoji="1" lang="en-US" altLang="zh-CN" sz="28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情况①</a:t>
            </a:r>
            <a:endParaRPr lang="zh-CN" alt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4" descr="少筋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820" y="2165668"/>
            <a:ext cx="2540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6" descr="timg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70" y="4794568"/>
            <a:ext cx="5526088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timg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220" y="1670368"/>
            <a:ext cx="3175000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914208" y="4181793"/>
            <a:ext cx="1639887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kumimoji="1" lang="en-US" altLang="zh-CN" sz="28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情况②</a:t>
            </a:r>
            <a:endParaRPr lang="zh-CN" alt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87545" y="2165668"/>
            <a:ext cx="164147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kumimoji="1" lang="en-US" altLang="zh-CN" sz="28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情况③</a:t>
            </a:r>
            <a:endParaRPr lang="zh-CN" alt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90970" y="6309361"/>
            <a:ext cx="2057400" cy="365125"/>
          </a:xfrm>
        </p:spPr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900748"/>
            <a:ext cx="7989888" cy="3759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US" altLang="zh-CN" sz="2800" b="1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  </a:t>
            </a:r>
            <a:r>
              <a:rPr lang="zh-CN" altLang="en-US" sz="2800" b="1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钢筋混凝土梁正截面破坏特征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zh-CN" altLang="en-US" sz="2800" b="1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少筋破坏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400" b="1" strike="noStrike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幼圆" panose="02010509060101010101" pitchFamily="49" charset="-122"/>
                <a:sym typeface="+mn-ea"/>
              </a:rPr>
              <a:t>拉区混凝土开裂</a:t>
            </a:r>
            <a:endParaRPr kumimoji="1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  <a:sym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400" b="1" strike="noStrike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幼圆" panose="02010509060101010101" pitchFamily="49" charset="-122"/>
                <a:sym typeface="+mn-ea"/>
              </a:rPr>
              <a:t>钢筋迅速屈服，强化、拉断</a:t>
            </a:r>
            <a:endParaRPr kumimoji="1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  <a:sym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zh-CN" altLang="en-US" sz="2800" b="1" strike="noStrike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适筋破坏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400" b="1" strike="noStrike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幼圆" panose="02010509060101010101" pitchFamily="49" charset="-122"/>
                <a:sym typeface="+mn-ea"/>
              </a:rPr>
              <a:t>受拉钢筋先屈服</a:t>
            </a:r>
            <a:endParaRPr kumimoji="1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  <a:sym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400" b="1" strike="noStrike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幼圆" panose="02010509060101010101" pitchFamily="49" charset="-122"/>
                <a:sym typeface="+mn-ea"/>
              </a:rPr>
              <a:t>混凝土压区边缘压碎</a:t>
            </a:r>
            <a:r>
              <a:rPr lang="en-US" altLang="zh-CN" sz="2400" b="1" strike="noStrike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幼圆" panose="02010509060101010101" pitchFamily="49" charset="-122"/>
                <a:sym typeface="+mn-ea"/>
              </a:rPr>
              <a:t>,</a:t>
            </a:r>
            <a:r>
              <a:rPr lang="zh-CN" altLang="en-US" sz="2400" b="1" strike="noStrike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幼圆" panose="02010509060101010101" pitchFamily="49" charset="-122"/>
                <a:sym typeface="+mn-ea"/>
              </a:rPr>
              <a:t>延性破坏</a:t>
            </a:r>
            <a:endParaRPr kumimoji="1" lang="en-US" altLang="zh-CN" sz="24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  <a:sym typeface="+mn-ea"/>
            </a:endParaRPr>
          </a:p>
        </p:txBody>
      </p:sp>
      <p:graphicFrame>
        <p:nvGraphicFramePr>
          <p:cNvPr id="8196" name="对象 1"/>
          <p:cNvGraphicFramePr/>
          <p:nvPr/>
        </p:nvGraphicFramePr>
        <p:xfrm>
          <a:off x="5434013" y="1484948"/>
          <a:ext cx="32797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276600" imgH="828675" progId="Paint.Picture">
                  <p:embed/>
                </p:oleObj>
              </mc:Choice>
              <mc:Fallback>
                <p:oleObj name="" r:id="rId1" imgW="3276600" imgH="8286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34013" y="1484948"/>
                        <a:ext cx="3279775" cy="828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对象 3"/>
          <p:cNvGraphicFramePr/>
          <p:nvPr/>
        </p:nvGraphicFramePr>
        <p:xfrm>
          <a:off x="5543233" y="2729230"/>
          <a:ext cx="31877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3305175" imgH="1143000" progId="Paint.Picture">
                  <p:embed/>
                </p:oleObj>
              </mc:Choice>
              <mc:Fallback>
                <p:oleObj name="" r:id="rId3" imgW="3305175" imgH="11430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3233" y="2729230"/>
                        <a:ext cx="3187700" cy="1046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对象 5"/>
          <p:cNvGraphicFramePr/>
          <p:nvPr/>
        </p:nvGraphicFramePr>
        <p:xfrm>
          <a:off x="5325428" y="4730115"/>
          <a:ext cx="32226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3219450" imgH="1162050" progId="Paint.Picture">
                  <p:embed/>
                </p:oleObj>
              </mc:Choice>
              <mc:Fallback>
                <p:oleObj name="" r:id="rId5" imgW="3219450" imgH="116205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5428" y="4730115"/>
                        <a:ext cx="3222625" cy="1162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69900" y="4496435"/>
            <a:ext cx="5056188" cy="1395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zh-CN" altLang="en-US" sz="2800" strike="noStrike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超筋破坏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400" strike="noStrike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ea"/>
                <a:sym typeface="+mn-ea"/>
              </a:rPr>
              <a:t>混凝土压区边缘压碎</a:t>
            </a:r>
            <a:endParaRPr kumimoji="1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ea"/>
              <a:sym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400" strike="noStrike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ea"/>
                <a:sym typeface="+mn-ea"/>
              </a:rPr>
              <a:t>受拉钢筋不屈服</a:t>
            </a:r>
            <a:endParaRPr lang="zh-CN" altLang="en-US" sz="2400" strike="noStrike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353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3538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charRg st="1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3538">
                                            <p:txEl>
                                              <p:charRg st="19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charRg st="27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3538">
                                            <p:txEl>
                                              <p:charRg st="27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charRg st="4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3538">
                                            <p:txEl>
                                              <p:charRg st="42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charRg st="4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3538">
                                            <p:txEl>
                                              <p:charRg st="47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charRg st="5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3538">
                                            <p:txEl>
                                              <p:charRg st="57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charRg st="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charRg st="15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9220" name="图片 2" descr="(Q4UN%6I73B7AIE[]55K3B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265" y="1586865"/>
            <a:ext cx="6362700" cy="4420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/>
          <p:cNvSpPr>
            <a:spLocks noGrp="1" noChangeArrowheads="1"/>
          </p:cNvSpPr>
          <p:nvPr/>
        </p:nvSpPr>
        <p:spPr>
          <a:xfrm>
            <a:off x="356870" y="768350"/>
            <a:ext cx="444976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  <a:defRPr kumimoji="1" sz="36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幼圆" panose="020105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Ø"/>
              <a:defRPr/>
            </a:pPr>
            <a:r>
              <a:rPr lang="zh-CN" altLang="en-US" sz="3200" strike="noStrike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适筋梁纯弯曲试验</a:t>
            </a:r>
            <a:endParaRPr lang="zh-CN" altLang="en-US" sz="3200" strike="noStrike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Ø"/>
              <a:defRPr/>
            </a:pP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290830" y="766128"/>
            <a:ext cx="7772400" cy="3024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3600" b="1" kern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+mn-ea"/>
              </a:rPr>
              <a:t>适筋梁纯弯曲试验</a:t>
            </a:r>
            <a:endParaRPr kumimoji="1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试验原理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纯弯曲梁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测截面应变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测跨中挠度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</p:txBody>
      </p:sp>
      <p:pic>
        <p:nvPicPr>
          <p:cNvPr id="1024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953" y="2236153"/>
            <a:ext cx="5316537" cy="33575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637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charRg st="7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371">
                                            <p:txEl>
                                              <p:charRg st="7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charRg st="12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6371">
                                            <p:txEl>
                                              <p:charRg st="12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charRg st="17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6371">
                                            <p:txEl>
                                              <p:charRg st="17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charRg st="2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6371">
                                            <p:txEl>
                                              <p:charRg st="23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730828" y="775581"/>
            <a:ext cx="6038801" cy="0"/>
          </a:xfrm>
          <a:prstGeom prst="line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round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s-ES" sz="15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/>
              <a:ea typeface="MS PGothic" panose="020B0600070205080204" pitchFamily="34" charset="-128"/>
              <a:sym typeface="Gill Sans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86180" y="568960"/>
            <a:ext cx="289560" cy="260350"/>
            <a:chOff x="1674" y="2931"/>
            <a:chExt cx="456" cy="410"/>
          </a:xfrm>
        </p:grpSpPr>
        <p:sp>
          <p:nvSpPr>
            <p:cNvPr id="6" name="Freeform 5"/>
            <p:cNvSpPr/>
            <p:nvPr>
              <p:custDataLst>
                <p:tags r:id="rId2"/>
              </p:custDataLst>
            </p:nvPr>
          </p:nvSpPr>
          <p:spPr bwMode="auto">
            <a:xfrm>
              <a:off x="1674" y="2931"/>
              <a:ext cx="194" cy="410"/>
            </a:xfrm>
            <a:custGeom>
              <a:avLst/>
              <a:gdLst>
                <a:gd name="T0" fmla="*/ 78 w 106"/>
                <a:gd name="T1" fmla="*/ 0 h 224"/>
                <a:gd name="T2" fmla="*/ 104 w 106"/>
                <a:gd name="T3" fmla="*/ 28 h 224"/>
                <a:gd name="T4" fmla="*/ 104 w 106"/>
                <a:gd name="T5" fmla="*/ 28 h 224"/>
                <a:gd name="T6" fmla="*/ 92 w 106"/>
                <a:gd name="T7" fmla="*/ 36 h 224"/>
                <a:gd name="T8" fmla="*/ 82 w 106"/>
                <a:gd name="T9" fmla="*/ 46 h 224"/>
                <a:gd name="T10" fmla="*/ 74 w 106"/>
                <a:gd name="T11" fmla="*/ 56 h 224"/>
                <a:gd name="T12" fmla="*/ 66 w 106"/>
                <a:gd name="T13" fmla="*/ 68 h 224"/>
                <a:gd name="T14" fmla="*/ 60 w 106"/>
                <a:gd name="T15" fmla="*/ 78 h 224"/>
                <a:gd name="T16" fmla="*/ 56 w 106"/>
                <a:gd name="T17" fmla="*/ 90 h 224"/>
                <a:gd name="T18" fmla="*/ 54 w 106"/>
                <a:gd name="T19" fmla="*/ 102 h 224"/>
                <a:gd name="T20" fmla="*/ 52 w 106"/>
                <a:gd name="T21" fmla="*/ 114 h 224"/>
                <a:gd name="T22" fmla="*/ 52 w 106"/>
                <a:gd name="T23" fmla="*/ 114 h 224"/>
                <a:gd name="T24" fmla="*/ 106 w 106"/>
                <a:gd name="T25" fmla="*/ 114 h 224"/>
                <a:gd name="T26" fmla="*/ 106 w 106"/>
                <a:gd name="T27" fmla="*/ 224 h 224"/>
                <a:gd name="T28" fmla="*/ 0 w 106"/>
                <a:gd name="T29" fmla="*/ 224 h 224"/>
                <a:gd name="T30" fmla="*/ 0 w 106"/>
                <a:gd name="T31" fmla="*/ 140 h 224"/>
                <a:gd name="T32" fmla="*/ 0 w 106"/>
                <a:gd name="T33" fmla="*/ 140 h 224"/>
                <a:gd name="T34" fmla="*/ 2 w 106"/>
                <a:gd name="T35" fmla="*/ 118 h 224"/>
                <a:gd name="T36" fmla="*/ 4 w 106"/>
                <a:gd name="T37" fmla="*/ 96 h 224"/>
                <a:gd name="T38" fmla="*/ 10 w 106"/>
                <a:gd name="T39" fmla="*/ 76 h 224"/>
                <a:gd name="T40" fmla="*/ 18 w 106"/>
                <a:gd name="T41" fmla="*/ 56 h 224"/>
                <a:gd name="T42" fmla="*/ 30 w 106"/>
                <a:gd name="T43" fmla="*/ 40 h 224"/>
                <a:gd name="T44" fmla="*/ 44 w 106"/>
                <a:gd name="T45" fmla="*/ 24 h 224"/>
                <a:gd name="T46" fmla="*/ 60 w 106"/>
                <a:gd name="T47" fmla="*/ 12 h 224"/>
                <a:gd name="T48" fmla="*/ 78 w 106"/>
                <a:gd name="T49" fmla="*/ 0 h 224"/>
                <a:gd name="T50" fmla="*/ 78 w 106"/>
                <a:gd name="T5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224">
                  <a:moveTo>
                    <a:pt x="78" y="0"/>
                  </a:moveTo>
                  <a:lnTo>
                    <a:pt x="104" y="28"/>
                  </a:lnTo>
                  <a:lnTo>
                    <a:pt x="104" y="28"/>
                  </a:lnTo>
                  <a:lnTo>
                    <a:pt x="92" y="36"/>
                  </a:lnTo>
                  <a:lnTo>
                    <a:pt x="82" y="46"/>
                  </a:lnTo>
                  <a:lnTo>
                    <a:pt x="74" y="56"/>
                  </a:lnTo>
                  <a:lnTo>
                    <a:pt x="66" y="68"/>
                  </a:lnTo>
                  <a:lnTo>
                    <a:pt x="60" y="78"/>
                  </a:lnTo>
                  <a:lnTo>
                    <a:pt x="56" y="90"/>
                  </a:lnTo>
                  <a:lnTo>
                    <a:pt x="54" y="102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106" y="114"/>
                  </a:lnTo>
                  <a:lnTo>
                    <a:pt x="106" y="224"/>
                  </a:lnTo>
                  <a:lnTo>
                    <a:pt x="0" y="224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8"/>
                  </a:lnTo>
                  <a:lnTo>
                    <a:pt x="4" y="96"/>
                  </a:lnTo>
                  <a:lnTo>
                    <a:pt x="10" y="7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44" y="24"/>
                  </a:lnTo>
                  <a:lnTo>
                    <a:pt x="60" y="1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200"/>
            </a:p>
          </p:txBody>
        </p:sp>
        <p:sp>
          <p:nvSpPr>
            <p:cNvPr id="7" name="Freeform 6"/>
            <p:cNvSpPr/>
            <p:nvPr>
              <p:custDataLst>
                <p:tags r:id="rId3"/>
              </p:custDataLst>
            </p:nvPr>
          </p:nvSpPr>
          <p:spPr bwMode="auto">
            <a:xfrm>
              <a:off x="1936" y="2931"/>
              <a:ext cx="194" cy="410"/>
            </a:xfrm>
            <a:custGeom>
              <a:avLst/>
              <a:gdLst>
                <a:gd name="T0" fmla="*/ 78 w 106"/>
                <a:gd name="T1" fmla="*/ 0 h 224"/>
                <a:gd name="T2" fmla="*/ 104 w 106"/>
                <a:gd name="T3" fmla="*/ 28 h 224"/>
                <a:gd name="T4" fmla="*/ 104 w 106"/>
                <a:gd name="T5" fmla="*/ 28 h 224"/>
                <a:gd name="T6" fmla="*/ 92 w 106"/>
                <a:gd name="T7" fmla="*/ 36 h 224"/>
                <a:gd name="T8" fmla="*/ 82 w 106"/>
                <a:gd name="T9" fmla="*/ 46 h 224"/>
                <a:gd name="T10" fmla="*/ 74 w 106"/>
                <a:gd name="T11" fmla="*/ 56 h 224"/>
                <a:gd name="T12" fmla="*/ 66 w 106"/>
                <a:gd name="T13" fmla="*/ 68 h 224"/>
                <a:gd name="T14" fmla="*/ 60 w 106"/>
                <a:gd name="T15" fmla="*/ 78 h 224"/>
                <a:gd name="T16" fmla="*/ 56 w 106"/>
                <a:gd name="T17" fmla="*/ 90 h 224"/>
                <a:gd name="T18" fmla="*/ 52 w 106"/>
                <a:gd name="T19" fmla="*/ 102 h 224"/>
                <a:gd name="T20" fmla="*/ 50 w 106"/>
                <a:gd name="T21" fmla="*/ 114 h 224"/>
                <a:gd name="T22" fmla="*/ 50 w 106"/>
                <a:gd name="T23" fmla="*/ 114 h 224"/>
                <a:gd name="T24" fmla="*/ 106 w 106"/>
                <a:gd name="T25" fmla="*/ 114 h 224"/>
                <a:gd name="T26" fmla="*/ 106 w 106"/>
                <a:gd name="T27" fmla="*/ 224 h 224"/>
                <a:gd name="T28" fmla="*/ 0 w 106"/>
                <a:gd name="T29" fmla="*/ 224 h 224"/>
                <a:gd name="T30" fmla="*/ 0 w 106"/>
                <a:gd name="T31" fmla="*/ 140 h 224"/>
                <a:gd name="T32" fmla="*/ 0 w 106"/>
                <a:gd name="T33" fmla="*/ 140 h 224"/>
                <a:gd name="T34" fmla="*/ 0 w 106"/>
                <a:gd name="T35" fmla="*/ 118 h 224"/>
                <a:gd name="T36" fmla="*/ 4 w 106"/>
                <a:gd name="T37" fmla="*/ 96 h 224"/>
                <a:gd name="T38" fmla="*/ 10 w 106"/>
                <a:gd name="T39" fmla="*/ 76 h 224"/>
                <a:gd name="T40" fmla="*/ 18 w 106"/>
                <a:gd name="T41" fmla="*/ 58 h 224"/>
                <a:gd name="T42" fmla="*/ 30 w 106"/>
                <a:gd name="T43" fmla="*/ 40 h 224"/>
                <a:gd name="T44" fmla="*/ 42 w 106"/>
                <a:gd name="T45" fmla="*/ 26 h 224"/>
                <a:gd name="T46" fmla="*/ 60 w 106"/>
                <a:gd name="T47" fmla="*/ 12 h 224"/>
                <a:gd name="T48" fmla="*/ 78 w 106"/>
                <a:gd name="T49" fmla="*/ 0 h 224"/>
                <a:gd name="T50" fmla="*/ 78 w 106"/>
                <a:gd name="T5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224">
                  <a:moveTo>
                    <a:pt x="78" y="0"/>
                  </a:moveTo>
                  <a:lnTo>
                    <a:pt x="104" y="28"/>
                  </a:lnTo>
                  <a:lnTo>
                    <a:pt x="104" y="28"/>
                  </a:lnTo>
                  <a:lnTo>
                    <a:pt x="92" y="36"/>
                  </a:lnTo>
                  <a:lnTo>
                    <a:pt x="82" y="46"/>
                  </a:lnTo>
                  <a:lnTo>
                    <a:pt x="74" y="56"/>
                  </a:lnTo>
                  <a:lnTo>
                    <a:pt x="66" y="68"/>
                  </a:lnTo>
                  <a:lnTo>
                    <a:pt x="60" y="78"/>
                  </a:lnTo>
                  <a:lnTo>
                    <a:pt x="56" y="90"/>
                  </a:lnTo>
                  <a:lnTo>
                    <a:pt x="52" y="10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106" y="114"/>
                  </a:lnTo>
                  <a:lnTo>
                    <a:pt x="106" y="224"/>
                  </a:lnTo>
                  <a:lnTo>
                    <a:pt x="0" y="224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18"/>
                  </a:lnTo>
                  <a:lnTo>
                    <a:pt x="4" y="96"/>
                  </a:lnTo>
                  <a:lnTo>
                    <a:pt x="10" y="76"/>
                  </a:lnTo>
                  <a:lnTo>
                    <a:pt x="18" y="58"/>
                  </a:lnTo>
                  <a:lnTo>
                    <a:pt x="30" y="40"/>
                  </a:lnTo>
                  <a:lnTo>
                    <a:pt x="42" y="26"/>
                  </a:lnTo>
                  <a:lnTo>
                    <a:pt x="60" y="1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2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40205" y="5908675"/>
            <a:ext cx="6673850" cy="279400"/>
            <a:chOff x="1798" y="6349"/>
            <a:chExt cx="10510" cy="440"/>
          </a:xfrm>
        </p:grpSpPr>
        <p:sp>
          <p:nvSpPr>
            <p:cNvPr id="5" name="Line 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798" y="6377"/>
              <a:ext cx="9653" cy="0"/>
            </a:xfrm>
            <a:prstGeom prst="line">
              <a:avLst/>
            </a:pr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s-ES" sz="15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/>
                <a:ea typeface="MS PGothic" panose="020B0600070205080204" pitchFamily="34" charset="-128"/>
                <a:sym typeface="Gill Sans" charset="0"/>
              </a:endParaRPr>
            </a:p>
          </p:txBody>
        </p:sp>
        <p:sp>
          <p:nvSpPr>
            <p:cNvPr id="8" name="Freeform 5"/>
            <p:cNvSpPr/>
            <p:nvPr>
              <p:custDataLst>
                <p:tags r:id="rId5"/>
              </p:custDataLst>
            </p:nvPr>
          </p:nvSpPr>
          <p:spPr bwMode="auto">
            <a:xfrm rot="10800000">
              <a:off x="12100" y="6349"/>
              <a:ext cx="209" cy="441"/>
            </a:xfrm>
            <a:custGeom>
              <a:avLst/>
              <a:gdLst>
                <a:gd name="T0" fmla="*/ 78 w 106"/>
                <a:gd name="T1" fmla="*/ 0 h 224"/>
                <a:gd name="T2" fmla="*/ 104 w 106"/>
                <a:gd name="T3" fmla="*/ 28 h 224"/>
                <a:gd name="T4" fmla="*/ 104 w 106"/>
                <a:gd name="T5" fmla="*/ 28 h 224"/>
                <a:gd name="T6" fmla="*/ 92 w 106"/>
                <a:gd name="T7" fmla="*/ 36 h 224"/>
                <a:gd name="T8" fmla="*/ 82 w 106"/>
                <a:gd name="T9" fmla="*/ 46 h 224"/>
                <a:gd name="T10" fmla="*/ 74 w 106"/>
                <a:gd name="T11" fmla="*/ 56 h 224"/>
                <a:gd name="T12" fmla="*/ 66 w 106"/>
                <a:gd name="T13" fmla="*/ 68 h 224"/>
                <a:gd name="T14" fmla="*/ 60 w 106"/>
                <a:gd name="T15" fmla="*/ 78 h 224"/>
                <a:gd name="T16" fmla="*/ 56 w 106"/>
                <a:gd name="T17" fmla="*/ 90 h 224"/>
                <a:gd name="T18" fmla="*/ 54 w 106"/>
                <a:gd name="T19" fmla="*/ 102 h 224"/>
                <a:gd name="T20" fmla="*/ 52 w 106"/>
                <a:gd name="T21" fmla="*/ 114 h 224"/>
                <a:gd name="T22" fmla="*/ 52 w 106"/>
                <a:gd name="T23" fmla="*/ 114 h 224"/>
                <a:gd name="T24" fmla="*/ 106 w 106"/>
                <a:gd name="T25" fmla="*/ 114 h 224"/>
                <a:gd name="T26" fmla="*/ 106 w 106"/>
                <a:gd name="T27" fmla="*/ 224 h 224"/>
                <a:gd name="T28" fmla="*/ 0 w 106"/>
                <a:gd name="T29" fmla="*/ 224 h 224"/>
                <a:gd name="T30" fmla="*/ 0 w 106"/>
                <a:gd name="T31" fmla="*/ 140 h 224"/>
                <a:gd name="T32" fmla="*/ 0 w 106"/>
                <a:gd name="T33" fmla="*/ 140 h 224"/>
                <a:gd name="T34" fmla="*/ 2 w 106"/>
                <a:gd name="T35" fmla="*/ 118 h 224"/>
                <a:gd name="T36" fmla="*/ 4 w 106"/>
                <a:gd name="T37" fmla="*/ 96 h 224"/>
                <a:gd name="T38" fmla="*/ 10 w 106"/>
                <a:gd name="T39" fmla="*/ 76 h 224"/>
                <a:gd name="T40" fmla="*/ 18 w 106"/>
                <a:gd name="T41" fmla="*/ 56 h 224"/>
                <a:gd name="T42" fmla="*/ 30 w 106"/>
                <a:gd name="T43" fmla="*/ 40 h 224"/>
                <a:gd name="T44" fmla="*/ 44 w 106"/>
                <a:gd name="T45" fmla="*/ 24 h 224"/>
                <a:gd name="T46" fmla="*/ 60 w 106"/>
                <a:gd name="T47" fmla="*/ 12 h 224"/>
                <a:gd name="T48" fmla="*/ 78 w 106"/>
                <a:gd name="T49" fmla="*/ 0 h 224"/>
                <a:gd name="T50" fmla="*/ 78 w 106"/>
                <a:gd name="T5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224">
                  <a:moveTo>
                    <a:pt x="78" y="0"/>
                  </a:moveTo>
                  <a:lnTo>
                    <a:pt x="104" y="28"/>
                  </a:lnTo>
                  <a:lnTo>
                    <a:pt x="104" y="28"/>
                  </a:lnTo>
                  <a:lnTo>
                    <a:pt x="92" y="36"/>
                  </a:lnTo>
                  <a:lnTo>
                    <a:pt x="82" y="46"/>
                  </a:lnTo>
                  <a:lnTo>
                    <a:pt x="74" y="56"/>
                  </a:lnTo>
                  <a:lnTo>
                    <a:pt x="66" y="68"/>
                  </a:lnTo>
                  <a:lnTo>
                    <a:pt x="60" y="78"/>
                  </a:lnTo>
                  <a:lnTo>
                    <a:pt x="56" y="90"/>
                  </a:lnTo>
                  <a:lnTo>
                    <a:pt x="54" y="102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106" y="114"/>
                  </a:lnTo>
                  <a:lnTo>
                    <a:pt x="106" y="224"/>
                  </a:lnTo>
                  <a:lnTo>
                    <a:pt x="0" y="224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8"/>
                  </a:lnTo>
                  <a:lnTo>
                    <a:pt x="4" y="96"/>
                  </a:lnTo>
                  <a:lnTo>
                    <a:pt x="10" y="7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44" y="24"/>
                  </a:lnTo>
                  <a:lnTo>
                    <a:pt x="60" y="1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200"/>
            </a:p>
          </p:txBody>
        </p:sp>
        <p:sp>
          <p:nvSpPr>
            <p:cNvPr id="9" name="Freeform 6"/>
            <p:cNvSpPr/>
            <p:nvPr>
              <p:custDataLst>
                <p:tags r:id="rId6"/>
              </p:custDataLst>
            </p:nvPr>
          </p:nvSpPr>
          <p:spPr bwMode="auto">
            <a:xfrm rot="10800000">
              <a:off x="11818" y="6349"/>
              <a:ext cx="209" cy="441"/>
            </a:xfrm>
            <a:custGeom>
              <a:avLst/>
              <a:gdLst>
                <a:gd name="T0" fmla="*/ 78 w 106"/>
                <a:gd name="T1" fmla="*/ 0 h 224"/>
                <a:gd name="T2" fmla="*/ 104 w 106"/>
                <a:gd name="T3" fmla="*/ 28 h 224"/>
                <a:gd name="T4" fmla="*/ 104 w 106"/>
                <a:gd name="T5" fmla="*/ 28 h 224"/>
                <a:gd name="T6" fmla="*/ 92 w 106"/>
                <a:gd name="T7" fmla="*/ 36 h 224"/>
                <a:gd name="T8" fmla="*/ 82 w 106"/>
                <a:gd name="T9" fmla="*/ 46 h 224"/>
                <a:gd name="T10" fmla="*/ 74 w 106"/>
                <a:gd name="T11" fmla="*/ 56 h 224"/>
                <a:gd name="T12" fmla="*/ 66 w 106"/>
                <a:gd name="T13" fmla="*/ 68 h 224"/>
                <a:gd name="T14" fmla="*/ 60 w 106"/>
                <a:gd name="T15" fmla="*/ 78 h 224"/>
                <a:gd name="T16" fmla="*/ 56 w 106"/>
                <a:gd name="T17" fmla="*/ 90 h 224"/>
                <a:gd name="T18" fmla="*/ 52 w 106"/>
                <a:gd name="T19" fmla="*/ 102 h 224"/>
                <a:gd name="T20" fmla="*/ 50 w 106"/>
                <a:gd name="T21" fmla="*/ 114 h 224"/>
                <a:gd name="T22" fmla="*/ 50 w 106"/>
                <a:gd name="T23" fmla="*/ 114 h 224"/>
                <a:gd name="T24" fmla="*/ 106 w 106"/>
                <a:gd name="T25" fmla="*/ 114 h 224"/>
                <a:gd name="T26" fmla="*/ 106 w 106"/>
                <a:gd name="T27" fmla="*/ 224 h 224"/>
                <a:gd name="T28" fmla="*/ 0 w 106"/>
                <a:gd name="T29" fmla="*/ 224 h 224"/>
                <a:gd name="T30" fmla="*/ 0 w 106"/>
                <a:gd name="T31" fmla="*/ 140 h 224"/>
                <a:gd name="T32" fmla="*/ 0 w 106"/>
                <a:gd name="T33" fmla="*/ 140 h 224"/>
                <a:gd name="T34" fmla="*/ 0 w 106"/>
                <a:gd name="T35" fmla="*/ 118 h 224"/>
                <a:gd name="T36" fmla="*/ 4 w 106"/>
                <a:gd name="T37" fmla="*/ 96 h 224"/>
                <a:gd name="T38" fmla="*/ 10 w 106"/>
                <a:gd name="T39" fmla="*/ 76 h 224"/>
                <a:gd name="T40" fmla="*/ 18 w 106"/>
                <a:gd name="T41" fmla="*/ 58 h 224"/>
                <a:gd name="T42" fmla="*/ 30 w 106"/>
                <a:gd name="T43" fmla="*/ 40 h 224"/>
                <a:gd name="T44" fmla="*/ 42 w 106"/>
                <a:gd name="T45" fmla="*/ 26 h 224"/>
                <a:gd name="T46" fmla="*/ 60 w 106"/>
                <a:gd name="T47" fmla="*/ 12 h 224"/>
                <a:gd name="T48" fmla="*/ 78 w 106"/>
                <a:gd name="T49" fmla="*/ 0 h 224"/>
                <a:gd name="T50" fmla="*/ 78 w 106"/>
                <a:gd name="T5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224">
                  <a:moveTo>
                    <a:pt x="78" y="0"/>
                  </a:moveTo>
                  <a:lnTo>
                    <a:pt x="104" y="28"/>
                  </a:lnTo>
                  <a:lnTo>
                    <a:pt x="104" y="28"/>
                  </a:lnTo>
                  <a:lnTo>
                    <a:pt x="92" y="36"/>
                  </a:lnTo>
                  <a:lnTo>
                    <a:pt x="82" y="46"/>
                  </a:lnTo>
                  <a:lnTo>
                    <a:pt x="74" y="56"/>
                  </a:lnTo>
                  <a:lnTo>
                    <a:pt x="66" y="68"/>
                  </a:lnTo>
                  <a:lnTo>
                    <a:pt x="60" y="78"/>
                  </a:lnTo>
                  <a:lnTo>
                    <a:pt x="56" y="90"/>
                  </a:lnTo>
                  <a:lnTo>
                    <a:pt x="52" y="10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106" y="114"/>
                  </a:lnTo>
                  <a:lnTo>
                    <a:pt x="106" y="224"/>
                  </a:lnTo>
                  <a:lnTo>
                    <a:pt x="0" y="224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18"/>
                  </a:lnTo>
                  <a:lnTo>
                    <a:pt x="4" y="96"/>
                  </a:lnTo>
                  <a:lnTo>
                    <a:pt x="10" y="76"/>
                  </a:lnTo>
                  <a:lnTo>
                    <a:pt x="18" y="58"/>
                  </a:lnTo>
                  <a:lnTo>
                    <a:pt x="30" y="40"/>
                  </a:lnTo>
                  <a:lnTo>
                    <a:pt x="42" y="26"/>
                  </a:lnTo>
                  <a:lnTo>
                    <a:pt x="60" y="1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200"/>
            </a:p>
          </p:txBody>
        </p:sp>
      </p:grp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2" name="副标题 2"/>
          <p:cNvSpPr txBox="1"/>
          <p:nvPr>
            <p:custDataLst>
              <p:tags r:id="rId7"/>
            </p:custDataLst>
          </p:nvPr>
        </p:nvSpPr>
        <p:spPr>
          <a:xfrm>
            <a:off x="1186180" y="775335"/>
            <a:ext cx="2900680" cy="520700"/>
          </a:xfrm>
          <a:prstGeom prst="rect">
            <a:avLst/>
          </a:prstGeom>
        </p:spPr>
        <p:txBody>
          <a:bodyPr vert="horz" wrap="square" lIns="68580" tIns="34290" rIns="68580" bIns="3429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just" defTabSz="685800" rtl="0" eaLnBrk="1" fontAlgn="base" latinLnBrk="0" hangingPunct="1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zh-CN" altLang="en-US" sz="220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</a:rPr>
              <a:t>荷载位移曲线</a:t>
            </a:r>
            <a:endParaRPr lang="zh-CN" altLang="en-US" sz="2200" u="none" strike="noStrike" baseline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1010" y="1296035"/>
            <a:ext cx="2482850" cy="4502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zh-CN" sz="2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①直线关系</a:t>
            </a:r>
            <a:endParaRPr lang="zh-CN" altLang="zh-CN" sz="2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1010" y="1680210"/>
            <a:ext cx="2933700" cy="1029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lnSpc>
                <a:spcPct val="140000"/>
              </a:lnSpc>
            </a:pPr>
            <a:r>
              <a:rPr kumimoji="1" lang="zh-CN" altLang="en-US" sz="22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•未出现裂缝</a:t>
            </a:r>
            <a:endParaRPr kumimoji="1" lang="zh-CN" altLang="en-US" sz="2200" kern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cs typeface="+mn-cs"/>
            </a:endParaRPr>
          </a:p>
          <a:p>
            <a:pPr lvl="0">
              <a:lnSpc>
                <a:spcPct val="140000"/>
              </a:lnSpc>
            </a:pPr>
            <a:r>
              <a:rPr kumimoji="1" lang="zh-CN" altLang="en-US" sz="22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•末端开裂Mcr</a:t>
            </a:r>
            <a:endParaRPr kumimoji="1" lang="zh-CN" altLang="en-US" sz="2200" kern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1010" y="2786698"/>
            <a:ext cx="3138488" cy="4502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zh-CN" sz="22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②直线转折为曲线</a:t>
            </a:r>
            <a:endParaRPr lang="zh-CN" altLang="zh-CN" sz="22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31010" y="4267200"/>
            <a:ext cx="2482850" cy="4502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zh-CN" sz="22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③曲线再转折</a:t>
            </a:r>
            <a:endParaRPr lang="zh-CN" altLang="zh-CN" sz="22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31010" y="4640263"/>
            <a:ext cx="6819900" cy="1029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40000"/>
              </a:lnSpc>
              <a:buNone/>
            </a:pPr>
            <a:r>
              <a:rPr kumimoji="1" lang="zh-CN" altLang="en-US" sz="22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  <a:sym typeface="黑体" panose="02010609060101010101" pitchFamily="2" charset="-122"/>
              </a:rPr>
              <a:t>•</a:t>
            </a:r>
            <a:r>
              <a:rPr kumimoji="1" lang="zh-CN" altLang="en-US" sz="22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裂缝急剧开展、挠度急剧增大</a:t>
            </a:r>
            <a:endParaRPr kumimoji="1" lang="zh-CN" altLang="en-US" sz="2200" kern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cs typeface="+mn-cs"/>
            </a:endParaRPr>
          </a:p>
          <a:p>
            <a:pPr lvl="0" algn="l">
              <a:lnSpc>
                <a:spcPct val="140000"/>
              </a:lnSpc>
              <a:buNone/>
            </a:pPr>
            <a:r>
              <a:rPr kumimoji="1" lang="zh-CN" altLang="en-US" sz="22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  <a:sym typeface="黑体" panose="02010609060101010101" pitchFamily="2" charset="-122"/>
              </a:rPr>
              <a:t>•</a:t>
            </a:r>
            <a:r>
              <a:rPr kumimoji="1" lang="zh-CN" altLang="en-US" sz="22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曲线的最高点梁开始破坏，Mu极限弯矩</a:t>
            </a:r>
            <a:endParaRPr kumimoji="1" lang="zh-CN" altLang="en-US" sz="2200" kern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31010" y="3160395"/>
            <a:ext cx="5908675" cy="1029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140000"/>
              </a:lnSpc>
              <a:buNone/>
            </a:pPr>
            <a:r>
              <a:rPr kumimoji="1" lang="zh-CN" altLang="en-US" sz="22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  <a:sym typeface="黑体" panose="02010609060101010101" pitchFamily="2" charset="-122"/>
              </a:rPr>
              <a:t>•</a:t>
            </a:r>
            <a:r>
              <a:rPr kumimoji="1" lang="zh-CN" altLang="en-US" sz="22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混凝土开裂、挠度增长较快</a:t>
            </a:r>
            <a:endParaRPr kumimoji="1" lang="zh-CN" altLang="en-US" sz="2200" kern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cs typeface="+mn-cs"/>
            </a:endParaRPr>
          </a:p>
          <a:p>
            <a:pPr lvl="0" algn="l">
              <a:lnSpc>
                <a:spcPct val="140000"/>
              </a:lnSpc>
              <a:buNone/>
            </a:pPr>
            <a:r>
              <a:rPr kumimoji="1" lang="zh-CN" altLang="en-US" sz="22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  <a:sym typeface="黑体" panose="02010609060101010101" pitchFamily="2" charset="-122"/>
              </a:rPr>
              <a:t>•</a:t>
            </a:r>
            <a:r>
              <a:rPr kumimoji="1" lang="zh-CN" altLang="en-US" sz="2200" kern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末端钢筋开始屈服，My 屈服弯矩</a:t>
            </a:r>
            <a:endParaRPr kumimoji="1" lang="zh-CN" altLang="en-US" sz="2200" kern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p>
            <a:pPr indent="0" algn="r"/>
            <a:fld id="{9A0DB2DC-4C9A-4742-B13C-FB6460FD3503}" type="slidenum"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idx="1"/>
          </p:nvPr>
        </p:nvSpPr>
        <p:spPr>
          <a:xfrm>
            <a:off x="192405" y="814705"/>
            <a:ext cx="7772400" cy="4724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适筋梁正截面工作的三个阶段</a:t>
            </a:r>
            <a:endParaRPr kumimoji="1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阶段</a:t>
            </a:r>
            <a:r>
              <a:rPr kumimoji="1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I—</a:t>
            </a: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弹性工作阶段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应力应变线性关系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荷载增加，拉区混凝土塑性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 变形发展，拉应力曲线分布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阶段末期，混凝土将裂未裂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  </a:t>
            </a:r>
            <a:r>
              <a:rPr kumimoji="1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I</a:t>
            </a:r>
            <a:r>
              <a:rPr kumimoji="1" lang="en-US" altLang="zh-CN" sz="2800" b="1" i="0" u="none" strike="noStrike" kern="0" cap="none" spc="0" normalizeH="0" baseline="-2500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a</a:t>
            </a: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状态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幼圆" panose="02010509060101010101" pitchFamily="49" charset="-122"/>
              </a:rPr>
              <a:t>抗裂验算的依据</a:t>
            </a:r>
            <a:endParaRPr kumimoji="1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幼圆" panose="02010509060101010101" pitchFamily="49" charset="-122"/>
            </a:endParaRPr>
          </a:p>
        </p:txBody>
      </p:sp>
      <p:pic>
        <p:nvPicPr>
          <p:cNvPr id="12292" name="Picture 3" descr="梁受力I阶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5018" y="1682115"/>
            <a:ext cx="2865437" cy="41322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944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442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charRg st="25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9442">
                                            <p:txEl>
                                              <p:charRg st="25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charRg st="3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9442">
                                            <p:txEl>
                                              <p:charRg st="34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charRg st="4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9442">
                                            <p:txEl>
                                              <p:charRg st="47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charRg st="6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9442">
                                            <p:txEl>
                                              <p:charRg st="62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charRg st="7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9442">
                                            <p:txEl>
                                              <p:charRg st="75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9442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bldLvl="3" uiExpand="1" build="p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64423"/>
</p:tagLst>
</file>

<file path=ppt/tags/tag10.xml><?xml version="1.0" encoding="utf-8"?>
<p:tagLst xmlns:p="http://schemas.openxmlformats.org/presentationml/2006/main">
  <p:tag name="KSO_WM_TEMPLATE_CATEGORY" val="custom"/>
  <p:tag name="KSO_WM_TEMPLATE_INDEX" val="20164423"/>
</p:tagLst>
</file>

<file path=ppt/tags/tag11.xml><?xml version="1.0" encoding="utf-8"?>
<p:tagLst xmlns:p="http://schemas.openxmlformats.org/presentationml/2006/main">
  <p:tag name="KSO_WM_TEMPLATE_CATEGORY" val="custom"/>
  <p:tag name="KSO_WM_TEMPLATE_INDEX" val="20164423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64423_9*i*0"/>
  <p:tag name="KSO_WM_TEMPLATE_CATEGORY" val="custom"/>
  <p:tag name="KSO_WM_TEMPLATE_INDEX" val="20164423"/>
  <p:tag name="KSO_WM_UNIT_INDEX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64423_9*i*7"/>
  <p:tag name="KSO_WM_TEMPLATE_CATEGORY" val="custom"/>
  <p:tag name="KSO_WM_TEMPLATE_INDEX" val="20164423"/>
  <p:tag name="KSO_WM_UNIT_INDEX" val="7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64423_9*i*8"/>
  <p:tag name="KSO_WM_TEMPLATE_CATEGORY" val="custom"/>
  <p:tag name="KSO_WM_TEMPLATE_INDEX" val="20164423"/>
  <p:tag name="KSO_WM_UNIT_INDEX" val="8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64423_9*i*2"/>
  <p:tag name="KSO_WM_TEMPLATE_CATEGORY" val="custom"/>
  <p:tag name="KSO_WM_TEMPLATE_INDEX" val="20164423"/>
  <p:tag name="KSO_WM_UNIT_INDEX" val="2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64423_9*i*12"/>
  <p:tag name="KSO_WM_TEMPLATE_CATEGORY" val="custom"/>
  <p:tag name="KSO_WM_TEMPLATE_INDEX" val="20164423"/>
  <p:tag name="KSO_WM_UNIT_INDEX" val="12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64423_9*i*13"/>
  <p:tag name="KSO_WM_TEMPLATE_CATEGORY" val="custom"/>
  <p:tag name="KSO_WM_TEMPLATE_INDEX" val="20164423"/>
  <p:tag name="KSO_WM_UNIT_INDEX" val="13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64423"/>
  <p:tag name="KSO_WM_UNIT_TYPE" val="f"/>
  <p:tag name="KSO_WM_UNIT_INDEX" val="1"/>
  <p:tag name="KSO_WM_UNIT_ID" val="custom20164423_9*f*1"/>
  <p:tag name="KSO_WM_UNIT_LAYERLEVEL" val="1"/>
  <p:tag name="KSO_WM_UNIT_VALUE" val="116"/>
  <p:tag name="KSO_WM_UNIT_HIGHLIGHT" val="0"/>
  <p:tag name="KSO_WM_UNIT_COMPATIBLE" val="0"/>
  <p:tag name="KSO_WM_UNIT_CLEAR" val="0"/>
  <p:tag name="KSO_WM_UNIT_PRESET_TEXT_INDEX" val="5"/>
  <p:tag name="KSO_WM_UNIT_PRESET_TEXT_LEN" val="232"/>
</p:tagLst>
</file>

<file path=ppt/tags/tag19.xml><?xml version="1.0" encoding="utf-8"?>
<p:tagLst xmlns:p="http://schemas.openxmlformats.org/presentationml/2006/main">
  <p:tag name="KSO_WM_TEMPLATE_CATEGORY" val="custom"/>
  <p:tag name="KSO_WM_TEMPLATE_INDEX" val="20164423"/>
  <p:tag name="KSO_WM_TAG_VERSION" val="1.0"/>
  <p:tag name="KSO_WM_SLIDE_ID" val="custom20164423_9"/>
  <p:tag name="KSO_WM_SLIDE_INDEX" val="9"/>
  <p:tag name="KSO_WM_SLIDE_ITEM_CNT" val="2"/>
  <p:tag name="KSO_WM_SLIDE_LAYOUT" val="f_g"/>
  <p:tag name="KSO_WM_SLIDE_LAYOUT_CNT" val="1_1"/>
  <p:tag name="KSO_WM_SLIDE_TYPE" val="text"/>
  <p:tag name="KSO_WM_BEAUTIFY_FLAG" val="#wm#"/>
  <p:tag name="KSO_WM_SLIDE_POSITION" val="80*188"/>
  <p:tag name="KSO_WM_SLIDE_SIZE" val="536*214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64423"/>
</p:tagLst>
</file>

<file path=ppt/tags/tag20.xml><?xml version="1.0" encoding="utf-8"?>
<p:tagLst xmlns:p="http://schemas.openxmlformats.org/presentationml/2006/main">
  <p:tag name="KSO_WM_TEMPLATE_CATEGORY" val="custom"/>
  <p:tag name="KSO_WM_TEMPLATE_INDEX" val="20164423"/>
</p:tagLst>
</file>

<file path=ppt/tags/tag21.xml><?xml version="1.0" encoding="utf-8"?>
<p:tagLst xmlns:p="http://schemas.openxmlformats.org/presentationml/2006/main">
  <p:tag name="KSO_WM_TEMPLATE_CATEGORY" val="custom"/>
  <p:tag name="KSO_WM_TEMPLATE_INDEX" val="20164423"/>
</p:tagLst>
</file>

<file path=ppt/tags/tag22.xml><?xml version="1.0" encoding="utf-8"?>
<p:tagLst xmlns:p="http://schemas.openxmlformats.org/presentationml/2006/main">
  <p:tag name="KSO_WM_TEMPLATE_CATEGORY" val="custom"/>
  <p:tag name="KSO_WM_TEMPLATE_INDEX" val="20164423"/>
</p:tagLst>
</file>

<file path=ppt/tags/tag23.xml><?xml version="1.0" encoding="utf-8"?>
<p:tagLst xmlns:p="http://schemas.openxmlformats.org/presentationml/2006/main">
  <p:tag name="KSO_WM_TEMPLATE_CATEGORY" val="custom"/>
  <p:tag name="KSO_WM_TEMPLATE_INDEX" val="20164423"/>
</p:tagLst>
</file>

<file path=ppt/tags/tag24.xml><?xml version="1.0" encoding="utf-8"?>
<p:tagLst xmlns:p="http://schemas.openxmlformats.org/presentationml/2006/main">
  <p:tag name="KSO_WM_TEMPLATE_CATEGORY" val="custom"/>
  <p:tag name="KSO_WM_TEMPLATE_INDEX" val="20164423"/>
</p:tagLst>
</file>

<file path=ppt/tags/tag25.xml><?xml version="1.0" encoding="utf-8"?>
<p:tagLst xmlns:p="http://schemas.openxmlformats.org/presentationml/2006/main">
  <p:tag name="KSO_WM_TEMPLATE_CATEGORY" val="custom"/>
  <p:tag name="KSO_WM_TEMPLATE_INDEX" val="20164423"/>
</p:tagLst>
</file>

<file path=ppt/tags/tag26.xml><?xml version="1.0" encoding="utf-8"?>
<p:tagLst xmlns:p="http://schemas.openxmlformats.org/presentationml/2006/main">
  <p:tag name="KSO_WM_TEMPLATE_CATEGORY" val="custom"/>
  <p:tag name="KSO_WM_TEMPLATE_INDEX" val="20164423"/>
</p:tagLst>
</file>

<file path=ppt/tags/tag27.xml><?xml version="1.0" encoding="utf-8"?>
<p:tagLst xmlns:p="http://schemas.openxmlformats.org/presentationml/2006/main">
  <p:tag name="KSO_WM_TEMPLATE_CATEGORY" val="custom"/>
  <p:tag name="KSO_WM_TEMPLATE_INDEX" val="20164423"/>
</p:tagLst>
</file>

<file path=ppt/tags/tag28.xml><?xml version="1.0" encoding="utf-8"?>
<p:tagLst xmlns:p="http://schemas.openxmlformats.org/presentationml/2006/main">
  <p:tag name="KSO_WM_TEMPLATE_CATEGORY" val="custom"/>
  <p:tag name="KSO_WM_TEMPLATE_INDEX" val="20164423"/>
</p:tagLst>
</file>

<file path=ppt/tags/tag29.xml><?xml version="1.0" encoding="utf-8"?>
<p:tagLst xmlns:p="http://schemas.openxmlformats.org/presentationml/2006/main">
  <p:tag name="KSO_WM_TEMPLATE_CATEGORY" val="custom"/>
  <p:tag name="KSO_WM_TEMPLATE_INDEX" val="20164423"/>
</p:tagLst>
</file>

<file path=ppt/tags/tag3.xml><?xml version="1.0" encoding="utf-8"?>
<p:tagLst xmlns:p="http://schemas.openxmlformats.org/presentationml/2006/main">
  <p:tag name="KSO_WM_TEMPLATE_CATEGORY" val="custom"/>
  <p:tag name="KSO_WM_TEMPLATE_INDEX" val="20164423"/>
  <p:tag name="KSO_WM_TAG_VERSION" val="1.0"/>
  <p:tag name="KSO_WM_BEAUTIFY_FLAG" val="#wm#"/>
  <p:tag name="KSO_WM_TEMPLATE_THUMBS_INDEX" val="1、2、3、4、5、6、7、8、9、10、11、12、13"/>
</p:tagLst>
</file>

<file path=ppt/tags/tag30.xml><?xml version="1.0" encoding="utf-8"?>
<p:tagLst xmlns:p="http://schemas.openxmlformats.org/presentationml/2006/main">
  <p:tag name="KSO_WM_TEMPLATE_CATEGORY" val="custom"/>
  <p:tag name="KSO_WM_TEMPLATE_INDEX" val="20164423"/>
</p:tagLst>
</file>

<file path=ppt/tags/tag31.xml><?xml version="1.0" encoding="utf-8"?>
<p:tagLst xmlns:p="http://schemas.openxmlformats.org/presentationml/2006/main">
  <p:tag name="KSO_WM_TEMPLATE_CATEGORY" val="custom"/>
  <p:tag name="KSO_WM_TEMPLATE_INDEX" val="20164423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46"/>
  <p:tag name="KSO_WM_UNIT_TYPE" val="a"/>
  <p:tag name="KSO_WM_UNIT_INDEX" val="1"/>
  <p:tag name="KSO_WM_UNIT_ID" val="custom146_1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EMPLATE_CATEGORY" val="custom"/>
  <p:tag name="KSO_WM_TEMPLATE_INDEX" val="20164423"/>
  <p:tag name="KSO_WM_TEMPLATE_THUMBS_INDEX" val="1、8、11、14、15、16、20、25、29"/>
  <p:tag name="KSO_WM_TAG_VERSION" val="1.0"/>
  <p:tag name="KSO_WM_SLIDE_ID" val="custom14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p="http://schemas.openxmlformats.org/presentationml/2006/main">
  <p:tag name="KSO_WM_TEMPLATE_CATEGORY" val="custom"/>
  <p:tag name="KSO_WM_TEMPLATE_INDEX" val="20164423"/>
</p:tagLst>
</file>

<file path=ppt/tags/tag7.xml><?xml version="1.0" encoding="utf-8"?>
<p:tagLst xmlns:p="http://schemas.openxmlformats.org/presentationml/2006/main">
  <p:tag name="KSO_WM_TEMPLATE_CATEGORY" val="custom"/>
  <p:tag name="KSO_WM_TEMPLATE_INDEX" val="20164423"/>
</p:tagLst>
</file>

<file path=ppt/tags/tag8.xml><?xml version="1.0" encoding="utf-8"?>
<p:tagLst xmlns:p="http://schemas.openxmlformats.org/presentationml/2006/main">
  <p:tag name="KSO_WM_TEMPLATE_CATEGORY" val="custom"/>
  <p:tag name="KSO_WM_TEMPLATE_INDEX" val="20164423"/>
</p:tagLst>
</file>

<file path=ppt/tags/tag9.xml><?xml version="1.0" encoding="utf-8"?>
<p:tagLst xmlns:p="http://schemas.openxmlformats.org/presentationml/2006/main">
  <p:tag name="KSO_WM_TEMPLATE_CATEGORY" val="custom"/>
  <p:tag name="KSO_WM_TEMPLATE_INDEX" val="20164423"/>
</p:tagLst>
</file>

<file path=ppt/theme/theme1.xml><?xml version="1.0" encoding="utf-8"?>
<a:theme xmlns:a="http://schemas.openxmlformats.org/drawingml/2006/main" name="1_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默认设计模板 4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WPS 演示</Application>
  <PresentationFormat>全屏显示(4:3)</PresentationFormat>
  <Paragraphs>270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幼圆</vt:lpstr>
      <vt:lpstr>黑体</vt:lpstr>
      <vt:lpstr>Arial</vt:lpstr>
      <vt:lpstr>MS PGothic</vt:lpstr>
      <vt:lpstr>Gill Sans</vt:lpstr>
      <vt:lpstr>微软雅黑</vt:lpstr>
      <vt:lpstr>Symbol</vt:lpstr>
      <vt:lpstr>Gill Sans MT Condensed</vt:lpstr>
      <vt:lpstr>1_Office Theme</vt:lpstr>
      <vt:lpstr>Paint.Picture</vt:lpstr>
      <vt:lpstr>Equation.3</vt:lpstr>
      <vt:lpstr>Paint.Picture</vt:lpstr>
      <vt:lpstr>Paint.Picture</vt:lpstr>
      <vt:lpstr>Equation.3</vt:lpstr>
      <vt:lpstr>Equation.3</vt:lpstr>
      <vt:lpstr>Equation.3</vt:lpstr>
      <vt:lpstr>Equation.3</vt:lpstr>
      <vt:lpstr>Equation.3</vt:lpstr>
      <vt:lpstr>Equation.3</vt:lpstr>
      <vt:lpstr>混凝土受弯构件构造与受力原理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建筑结构设计原理</dc:title>
  <dc:creator>李章政</dc:creator>
  <cp:lastModifiedBy>spy</cp:lastModifiedBy>
  <cp:revision>167</cp:revision>
  <dcterms:created xsi:type="dcterms:W3CDTF">2005-02-07T08:22:00Z</dcterms:created>
  <dcterms:modified xsi:type="dcterms:W3CDTF">2017-04-05T12:32:13Z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