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257" r:id="rId2"/>
    <p:sldId id="274" r:id="rId3"/>
    <p:sldId id="279" r:id="rId4"/>
  </p:sldIdLst>
  <p:sldSz cx="12192000" cy="6858000"/>
  <p:notesSz cx="6858000" cy="9144000"/>
  <p:custDataLst>
    <p:tags r:id="rId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4040"/>
    <a:srgbClr val="87BCE4"/>
    <a:srgbClr val="64D0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-324" y="-90"/>
      </p:cViewPr>
      <p:guideLst>
        <p:guide orient="horz" pos="2172"/>
        <p:guide pos="385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tags" Target="tags/tag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11" Type="http://schemas.openxmlformats.org/officeDocument/2006/relationships/tableStyles" Target="tableStyles.xml"/><Relationship Id="rId5" Type="http://schemas.openxmlformats.org/officeDocument/2006/relationships/notesMaster" Target="notesMasters/notesMaster1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2019/5/28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4082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D0C8AB-3CF1-4891-90DD-A61E33A501C6}" type="datetimeFigureOut">
              <a:rPr lang="zh-CN" altLang="en-US" smtClean="0"/>
              <a:t>2019/5/28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B8048-866D-46A2-BC68-CAA380C2A5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192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88F3A-6CEF-4709-A3B5-D1306BFEFBD7}" type="datetimeFigureOut">
              <a:rPr lang="zh-CN" altLang="en-US" smtClean="0"/>
              <a:t>2019/5/28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0E13-9CF3-49B2-A2B1-5516949B52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88F3A-6CEF-4709-A3B5-D1306BFEFBD7}" type="datetimeFigureOut">
              <a:rPr lang="zh-CN" altLang="en-US" smtClean="0"/>
              <a:t>2019/5/28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0E13-9CF3-49B2-A2B1-5516949B52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88F3A-6CEF-4709-A3B5-D1306BFEFBD7}" type="datetimeFigureOut">
              <a:rPr lang="zh-CN" altLang="en-US" smtClean="0"/>
              <a:t>2019/5/28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0E13-9CF3-49B2-A2B1-5516949B52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511053" y="2393525"/>
            <a:ext cx="3852280" cy="2792002"/>
          </a:xfrm>
          <a:custGeom>
            <a:avLst/>
            <a:gdLst>
              <a:gd name="connsiteX0" fmla="*/ 0 w 3852280"/>
              <a:gd name="connsiteY0" fmla="*/ 0 h 2792002"/>
              <a:gd name="connsiteX1" fmla="*/ 3852280 w 3852280"/>
              <a:gd name="connsiteY1" fmla="*/ 0 h 2792002"/>
              <a:gd name="connsiteX2" fmla="*/ 3852280 w 3852280"/>
              <a:gd name="connsiteY2" fmla="*/ 2792002 h 2792002"/>
              <a:gd name="connsiteX3" fmla="*/ 0 w 3852280"/>
              <a:gd name="connsiteY3" fmla="*/ 2792002 h 27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2280" h="2792002">
                <a:moveTo>
                  <a:pt x="0" y="0"/>
                </a:moveTo>
                <a:lnTo>
                  <a:pt x="3852280" y="0"/>
                </a:lnTo>
                <a:lnTo>
                  <a:pt x="3852280" y="2792002"/>
                </a:lnTo>
                <a:lnTo>
                  <a:pt x="0" y="2792002"/>
                </a:lnTo>
                <a:close/>
              </a:path>
            </a:pathLst>
          </a:custGeom>
          <a:ln w="28575">
            <a:solidFill>
              <a:schemeClr val="accent5"/>
            </a:solidFill>
          </a:ln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5716499" y="4133861"/>
            <a:ext cx="1451041" cy="1051665"/>
          </a:xfrm>
          <a:custGeom>
            <a:avLst/>
            <a:gdLst>
              <a:gd name="connsiteX0" fmla="*/ 0 w 1451041"/>
              <a:gd name="connsiteY0" fmla="*/ 0 h 1051665"/>
              <a:gd name="connsiteX1" fmla="*/ 1451041 w 1451041"/>
              <a:gd name="connsiteY1" fmla="*/ 0 h 1051665"/>
              <a:gd name="connsiteX2" fmla="*/ 1451041 w 1451041"/>
              <a:gd name="connsiteY2" fmla="*/ 1051665 h 1051665"/>
              <a:gd name="connsiteX3" fmla="*/ 0 w 1451041"/>
              <a:gd name="connsiteY3" fmla="*/ 1051665 h 105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1041" h="1051665">
                <a:moveTo>
                  <a:pt x="0" y="0"/>
                </a:moveTo>
                <a:lnTo>
                  <a:pt x="1451041" y="0"/>
                </a:lnTo>
                <a:lnTo>
                  <a:pt x="1451041" y="1051665"/>
                </a:lnTo>
                <a:lnTo>
                  <a:pt x="0" y="1051665"/>
                </a:lnTo>
                <a:close/>
              </a:path>
            </a:pathLst>
          </a:custGeom>
          <a:ln w="28575">
            <a:solidFill>
              <a:schemeClr val="accent5"/>
            </a:solidFill>
          </a:ln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7520705" y="4133861"/>
            <a:ext cx="1451041" cy="1051665"/>
          </a:xfrm>
          <a:custGeom>
            <a:avLst/>
            <a:gdLst>
              <a:gd name="connsiteX0" fmla="*/ 0 w 1451041"/>
              <a:gd name="connsiteY0" fmla="*/ 0 h 1051665"/>
              <a:gd name="connsiteX1" fmla="*/ 1451041 w 1451041"/>
              <a:gd name="connsiteY1" fmla="*/ 0 h 1051665"/>
              <a:gd name="connsiteX2" fmla="*/ 1451041 w 1451041"/>
              <a:gd name="connsiteY2" fmla="*/ 1051665 h 1051665"/>
              <a:gd name="connsiteX3" fmla="*/ 0 w 1451041"/>
              <a:gd name="connsiteY3" fmla="*/ 1051665 h 105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1041" h="1051665">
                <a:moveTo>
                  <a:pt x="0" y="0"/>
                </a:moveTo>
                <a:lnTo>
                  <a:pt x="1451041" y="0"/>
                </a:lnTo>
                <a:lnTo>
                  <a:pt x="1451041" y="1051665"/>
                </a:lnTo>
                <a:lnTo>
                  <a:pt x="0" y="1051665"/>
                </a:lnTo>
                <a:close/>
              </a:path>
            </a:pathLst>
          </a:custGeom>
          <a:ln w="28575">
            <a:solidFill>
              <a:schemeClr val="accent5"/>
            </a:solidFill>
          </a:ln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9324910" y="4133861"/>
            <a:ext cx="1451041" cy="1051665"/>
          </a:xfrm>
          <a:custGeom>
            <a:avLst/>
            <a:gdLst>
              <a:gd name="connsiteX0" fmla="*/ 0 w 1451041"/>
              <a:gd name="connsiteY0" fmla="*/ 0 h 1051665"/>
              <a:gd name="connsiteX1" fmla="*/ 1451041 w 1451041"/>
              <a:gd name="connsiteY1" fmla="*/ 0 h 1051665"/>
              <a:gd name="connsiteX2" fmla="*/ 1451041 w 1451041"/>
              <a:gd name="connsiteY2" fmla="*/ 1051665 h 1051665"/>
              <a:gd name="connsiteX3" fmla="*/ 0 w 1451041"/>
              <a:gd name="connsiteY3" fmla="*/ 1051665 h 105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1041" h="1051665">
                <a:moveTo>
                  <a:pt x="0" y="0"/>
                </a:moveTo>
                <a:lnTo>
                  <a:pt x="1451041" y="0"/>
                </a:lnTo>
                <a:lnTo>
                  <a:pt x="1451041" y="1051665"/>
                </a:lnTo>
                <a:lnTo>
                  <a:pt x="0" y="1051665"/>
                </a:lnTo>
                <a:close/>
              </a:path>
            </a:pathLst>
          </a:custGeom>
          <a:ln w="28575">
            <a:solidFill>
              <a:schemeClr val="accent5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88F3A-6CEF-4709-A3B5-D1306BFEFBD7}" type="datetimeFigureOut">
              <a:rPr lang="zh-CN" altLang="en-US" smtClean="0"/>
              <a:t>2019/5/28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0E13-9CF3-49B2-A2B1-5516949B52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88F3A-6CEF-4709-A3B5-D1306BFEFBD7}" type="datetimeFigureOut">
              <a:rPr lang="zh-CN" altLang="en-US" smtClean="0"/>
              <a:t>2019/5/28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0E13-9CF3-49B2-A2B1-5516949B52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88F3A-6CEF-4709-A3B5-D1306BFEFBD7}" type="datetimeFigureOut">
              <a:rPr lang="zh-CN" altLang="en-US" smtClean="0"/>
              <a:t>2019/5/28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0E13-9CF3-49B2-A2B1-5516949B52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88F3A-6CEF-4709-A3B5-D1306BFEFBD7}" type="datetimeFigureOut">
              <a:rPr lang="zh-CN" altLang="en-US" smtClean="0"/>
              <a:t>2019/5/28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0E13-9CF3-49B2-A2B1-5516949B52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88F3A-6CEF-4709-A3B5-D1306BFEFBD7}" type="datetimeFigureOut">
              <a:rPr lang="zh-CN" altLang="en-US" smtClean="0"/>
              <a:t>2019/5/28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0E13-9CF3-49B2-A2B1-5516949B52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88F3A-6CEF-4709-A3B5-D1306BFEFBD7}" type="datetimeFigureOut">
              <a:rPr lang="zh-CN" altLang="en-US" smtClean="0"/>
              <a:t>2019/5/28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0E13-9CF3-49B2-A2B1-5516949B52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88F3A-6CEF-4709-A3B5-D1306BFEFBD7}" type="datetimeFigureOut">
              <a:rPr lang="zh-CN" altLang="en-US" smtClean="0"/>
              <a:t>2019/5/28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0E13-9CF3-49B2-A2B1-5516949B52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88F3A-6CEF-4709-A3B5-D1306BFEFBD7}" type="datetimeFigureOut">
              <a:rPr lang="zh-CN" altLang="en-US" smtClean="0"/>
              <a:t>2019/5/28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0E13-9CF3-49B2-A2B1-5516949B52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88F3A-6CEF-4709-A3B5-D1306BFEFBD7}" type="datetimeFigureOut">
              <a:rPr lang="zh-CN" altLang="en-US" smtClean="0"/>
              <a:t>2019/5/28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40E13-9CF3-49B2-A2B1-5516949B524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4" cstate="print"/>
          <a:srcRect t="86266"/>
          <a:stretch>
            <a:fillRect/>
          </a:stretch>
        </p:blipFill>
        <p:spPr>
          <a:xfrm flipV="1">
            <a:off x="12700" y="6176962"/>
            <a:ext cx="12192000" cy="7116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5.xml"/><Relationship Id="rId7" Type="http://schemas.openxmlformats.org/officeDocument/2006/relationships/image" Target="../media/image8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68720" cy="624840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 flipH="1">
            <a:off x="5575935" y="1018540"/>
            <a:ext cx="6250305" cy="4921250"/>
            <a:chOff x="993808" y="1519104"/>
            <a:chExt cx="5441827" cy="3819792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808" y="1519104"/>
              <a:ext cx="5441827" cy="3819792"/>
            </a:xfrm>
            <a:prstGeom prst="rect">
              <a:avLst/>
            </a:prstGeom>
          </p:spPr>
        </p:pic>
        <p:grpSp>
          <p:nvGrpSpPr>
            <p:cNvPr id="14" name="组合 13"/>
            <p:cNvGrpSpPr/>
            <p:nvPr/>
          </p:nvGrpSpPr>
          <p:grpSpPr>
            <a:xfrm>
              <a:off x="1087103" y="2795447"/>
              <a:ext cx="5255260" cy="1527917"/>
              <a:chOff x="1664293" y="2793896"/>
              <a:chExt cx="5255260" cy="1527917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2342103" y="3833372"/>
                <a:ext cx="3898787" cy="393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lnSpc>
                    <a:spcPct val="150000"/>
                  </a:lnSpc>
                </a:pP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文本框 11"/>
              <p:cNvSpPr txBox="1"/>
              <p:nvPr/>
            </p:nvSpPr>
            <p:spPr>
              <a:xfrm>
                <a:off x="1664293" y="2793896"/>
                <a:ext cx="5255260" cy="15279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3800" dirty="0">
                    <a:solidFill>
                      <a:srgbClr val="0070C0"/>
                    </a:solidFill>
                    <a:latin typeface="宋体" pitchFamily="2" charset="-122"/>
                    <a:ea typeface="宋体" pitchFamily="2" charset="-122"/>
                  </a:rPr>
                  <a:t>中石油昆仑加油卡</a:t>
                </a:r>
              </a:p>
              <a:p>
                <a:pPr algn="ctr"/>
                <a:r>
                  <a:rPr lang="zh-CN" altLang="en-US" sz="3800" dirty="0">
                    <a:solidFill>
                      <a:srgbClr val="0070C0"/>
                    </a:solidFill>
                    <a:latin typeface="宋体" pitchFamily="2" charset="-122"/>
                    <a:ea typeface="宋体" pitchFamily="2" charset="-122"/>
                  </a:rPr>
                  <a:t>办卡服务指南</a:t>
                </a:r>
                <a:endParaRPr lang="zh-CN" altLang="en-US" sz="3600" b="1" spc="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宋体" pitchFamily="2" charset="-122"/>
                  <a:ea typeface="宋体" pitchFamily="2" charset="-122"/>
                </a:endParaRPr>
              </a:p>
              <a:p>
                <a:pPr algn="ctr"/>
                <a:endParaRPr lang="zh-CN" altLang="en-US" sz="1400" b="1" spc="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endParaRPr lang="zh-CN" altLang="en-US" sz="1400" b="1" spc="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b="1" spc="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华文细黑" panose="02010600040101010101" charset="-122"/>
                    <a:ea typeface="华文细黑" panose="02010600040101010101" charset="-122"/>
                    <a:cs typeface="华文细黑" panose="02010600040101010101" charset="-122"/>
                  </a:rPr>
                  <a:t>咨询热线：</a:t>
                </a:r>
                <a:r>
                  <a:rPr lang="en-US" altLang="zh-CN" b="1" spc="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华文细黑" panose="02010600040101010101" charset="-122"/>
                    <a:ea typeface="华文细黑" panose="02010600040101010101" charset="-122"/>
                    <a:cs typeface="华文细黑" panose="02010600040101010101" charset="-122"/>
                  </a:rPr>
                  <a:t>15721538861</a:t>
                </a:r>
              </a:p>
            </p:txBody>
          </p:sp>
        </p:grp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715" y="3829723"/>
            <a:ext cx="2696172" cy="2696172"/>
          </a:xfrm>
          <a:prstGeom prst="rect">
            <a:avLst/>
          </a:prstGeom>
        </p:spPr>
      </p:pic>
      <p:pic>
        <p:nvPicPr>
          <p:cNvPr id="10" name="图片 9" descr="中石油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511790" y="125730"/>
            <a:ext cx="1686560" cy="1125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77" y="-259080"/>
            <a:ext cx="12192000" cy="3706339"/>
          </a:xfrm>
          <a:prstGeom prst="rect">
            <a:avLst/>
          </a:prstGeom>
          <a:solidFill>
            <a:srgbClr val="EDF2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40"/>
          <p:cNvGrpSpPr/>
          <p:nvPr/>
        </p:nvGrpSpPr>
        <p:grpSpPr>
          <a:xfrm>
            <a:off x="6116320" y="336550"/>
            <a:ext cx="4778375" cy="716280"/>
            <a:chOff x="4826000" y="1984162"/>
            <a:chExt cx="1831317" cy="523220"/>
          </a:xfrm>
        </p:grpSpPr>
        <p:sp>
          <p:nvSpPr>
            <p:cNvPr id="42" name="矩形 41"/>
            <p:cNvSpPr/>
            <p:nvPr/>
          </p:nvSpPr>
          <p:spPr>
            <a:xfrm>
              <a:off x="4826000" y="1984162"/>
              <a:ext cx="1803134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3" name="PA_库_文本框 5"/>
            <p:cNvSpPr txBox="1"/>
            <p:nvPr>
              <p:custDataLst>
                <p:tags r:id="rId1"/>
              </p:custDataLst>
            </p:nvPr>
          </p:nvSpPr>
          <p:spPr>
            <a:xfrm>
              <a:off x="4844440" y="2013848"/>
              <a:ext cx="1812877" cy="493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800" dirty="0">
                  <a:solidFill>
                    <a:srgbClr val="0070C0"/>
                  </a:solidFill>
                  <a:latin typeface="华文琥珀" panose="02010800040101010101" charset="-122"/>
                  <a:ea typeface="华文琥珀" panose="02010800040101010101" charset="-122"/>
                </a:rPr>
                <a:t>三  重  油  卡  优  惠  </a:t>
              </a: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-259080"/>
            <a:ext cx="3295015" cy="52343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996" y="-343322"/>
            <a:ext cx="1471975" cy="1471975"/>
          </a:xfrm>
          <a:prstGeom prst="rect">
            <a:avLst/>
          </a:prstGeom>
        </p:spPr>
      </p:pic>
      <p:sp>
        <p:nvSpPr>
          <p:cNvPr id="3" name="Rounded Rectangle 72"/>
          <p:cNvSpPr/>
          <p:nvPr/>
        </p:nvSpPr>
        <p:spPr>
          <a:xfrm flipH="1">
            <a:off x="3398520" y="473710"/>
            <a:ext cx="2317750" cy="675640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</a:pP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一重优惠：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283585" y="920115"/>
            <a:ext cx="43611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defRPr/>
            </a:pPr>
            <a:r>
              <a:rPr lang="zh-CN" altLang="en-US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微软雅黑" panose="020B0503020204020204" pitchFamily="34" charset="-122"/>
              </a:rPr>
              <a:t>在指定中石油加油站</a:t>
            </a:r>
          </a:p>
          <a:p>
            <a:pPr algn="l">
              <a:lnSpc>
                <a:spcPct val="150000"/>
              </a:lnSpc>
              <a:defRPr/>
            </a:pPr>
            <a:r>
              <a:rPr lang="zh-CN" altLang="en-US" b="1" spc="300" dirty="0">
                <a:solidFill>
                  <a:srgbClr val="0070C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微软雅黑" panose="020B0503020204020204" pitchFamily="34" charset="-122"/>
              </a:rPr>
              <a:t>挂牌价</a:t>
            </a:r>
            <a:r>
              <a:rPr lang="zh-CN" altLang="en-US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微软雅黑" panose="020B0503020204020204" pitchFamily="34" charset="-122"/>
              </a:rPr>
              <a:t>基础上享受下浮</a:t>
            </a:r>
            <a:r>
              <a:rPr lang="en-US" b="1" spc="300" dirty="0">
                <a:solidFill>
                  <a:srgbClr val="0070C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微软雅黑" panose="020B0503020204020204" pitchFamily="34" charset="-122"/>
              </a:rPr>
              <a:t>3%</a:t>
            </a:r>
            <a:endParaRPr lang="en-US" b="1" spc="300" dirty="0">
              <a:solidFill>
                <a:schemeClr val="tx1">
                  <a:lumMod val="85000"/>
                  <a:lumOff val="15000"/>
                </a:schemeClr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  <a:sym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2260600" y="2456180"/>
            <a:ext cx="469455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defRPr/>
            </a:pPr>
            <a:r>
              <a:rPr lang="zh-CN" altLang="en-US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微软雅黑" panose="020B0503020204020204" pitchFamily="34" charset="-122"/>
              </a:rPr>
              <a:t>线上线下享双重优惠 </a:t>
            </a:r>
          </a:p>
          <a:p>
            <a:pPr algn="l">
              <a:lnSpc>
                <a:spcPct val="150000"/>
              </a:lnSpc>
              <a:defRPr/>
            </a:pPr>
            <a:r>
              <a:rPr lang="zh-CN" altLang="en-US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微软雅黑" panose="020B0503020204020204" pitchFamily="34" charset="-122"/>
              </a:rPr>
              <a:t>线上充值赠送汽油和非油电子券</a:t>
            </a:r>
          </a:p>
          <a:p>
            <a:pPr algn="l">
              <a:lnSpc>
                <a:spcPct val="150000"/>
              </a:lnSpc>
              <a:defRPr/>
            </a:pPr>
            <a:r>
              <a:rPr lang="en-US" altLang="zh-CN" sz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微软雅黑" panose="020B0503020204020204" pitchFamily="34" charset="-122"/>
              </a:rPr>
              <a:t>5</a:t>
            </a:r>
            <a:r>
              <a:rPr lang="zh-CN" altLang="en-US" sz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微软雅黑" panose="020B0503020204020204" pitchFamily="34" charset="-122"/>
              </a:rPr>
              <a:t>月线上充值1000送</a:t>
            </a:r>
            <a:r>
              <a:rPr lang="en-US" altLang="zh-CN" sz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微软雅黑" panose="020B0503020204020204" pitchFamily="34" charset="-122"/>
              </a:rPr>
              <a:t>100</a:t>
            </a:r>
            <a:r>
              <a:rPr lang="zh-CN" altLang="en-US" sz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微软雅黑" panose="020B0503020204020204" pitchFamily="34" charset="-122"/>
              </a:rPr>
              <a:t>；2000送</a:t>
            </a:r>
            <a:r>
              <a:rPr lang="en-US" altLang="zh-CN" sz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微软雅黑" panose="020B0503020204020204" pitchFamily="34" charset="-122"/>
              </a:rPr>
              <a:t>200</a:t>
            </a:r>
            <a:r>
              <a:rPr lang="zh-CN" altLang="en-US" sz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微软雅黑" panose="020B0503020204020204" pitchFamily="34" charset="-122"/>
              </a:rPr>
              <a:t>；3000送300</a:t>
            </a:r>
          </a:p>
          <a:p>
            <a:pPr algn="l">
              <a:lnSpc>
                <a:spcPct val="150000"/>
              </a:lnSpc>
              <a:defRPr/>
            </a:pPr>
            <a:r>
              <a:rPr lang="zh-CN" altLang="en-US" sz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微软雅黑" panose="020B0503020204020204" pitchFamily="34" charset="-122"/>
              </a:rPr>
              <a:t>（</a:t>
            </a:r>
            <a:r>
              <a:rPr lang="zh-CN" altLang="en-US" sz="1200" b="1" spc="300" dirty="0">
                <a:solidFill>
                  <a:srgbClr val="0070C0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电子券活动为线上活动，非线下合同约定条款，</a:t>
            </a:r>
          </a:p>
          <a:p>
            <a:pPr algn="l">
              <a:lnSpc>
                <a:spcPct val="150000"/>
              </a:lnSpc>
              <a:defRPr/>
            </a:pPr>
            <a:r>
              <a:rPr lang="zh-CN" altLang="en-US" sz="1200" b="1" spc="300" dirty="0">
                <a:solidFill>
                  <a:srgbClr val="0070C0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 每月活动不同，具体</a:t>
            </a:r>
            <a:r>
              <a:rPr lang="zh-CN" altLang="en-US" sz="1200" b="1" spc="300" dirty="0">
                <a:solidFill>
                  <a:srgbClr val="0070C0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微软雅黑" panose="020B0503020204020204" pitchFamily="34" charset="-122"/>
              </a:rPr>
              <a:t>请关注中油好e站公众号）</a:t>
            </a:r>
            <a:endParaRPr lang="zh-CN" altLang="en-US" sz="1200" spc="300" dirty="0">
              <a:solidFill>
                <a:schemeClr val="tx1">
                  <a:lumMod val="85000"/>
                  <a:lumOff val="15000"/>
                </a:schemeClr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微软雅黑" panose="020B0503020204020204" pitchFamily="34" charset="-122"/>
            </a:endParaRPr>
          </a:p>
        </p:txBody>
      </p:sp>
      <p:sp>
        <p:nvSpPr>
          <p:cNvPr id="45" name="Rounded Rectangle 72"/>
          <p:cNvSpPr/>
          <p:nvPr/>
        </p:nvSpPr>
        <p:spPr>
          <a:xfrm flipH="1">
            <a:off x="1437640" y="4224655"/>
            <a:ext cx="1845945" cy="750570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</a:pP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三重优惠：</a:t>
            </a:r>
          </a:p>
        </p:txBody>
      </p:sp>
      <p:sp>
        <p:nvSpPr>
          <p:cNvPr id="2" name="Rounded Rectangle 72"/>
          <p:cNvSpPr/>
          <p:nvPr/>
        </p:nvSpPr>
        <p:spPr>
          <a:xfrm flipH="1">
            <a:off x="2797810" y="1964690"/>
            <a:ext cx="1845945" cy="750570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</a:pP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二重优惠：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099820" y="4750435"/>
            <a:ext cx="5917565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  <a:buNone/>
              <a:defRPr/>
            </a:pPr>
            <a:r>
              <a:rPr lang="zh-CN" altLang="en-US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办卡量满足合同约定后</a:t>
            </a:r>
            <a:r>
              <a:rPr lang="en-US" altLang="zh-CN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,</a:t>
            </a:r>
            <a:r>
              <a:rPr lang="zh-CN" altLang="en-US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持专属卡</a:t>
            </a:r>
            <a:r>
              <a:rPr lang="zh-CN" altLang="en-US" b="1" spc="300" dirty="0">
                <a:solidFill>
                  <a:schemeClr val="accent5">
                    <a:lumMod val="75000"/>
                  </a:schemeClr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享</a:t>
            </a:r>
            <a:r>
              <a:rPr lang="zh-CN" altLang="en-US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申港便利店商品特惠折扣</a:t>
            </a:r>
            <a:r>
              <a:rPr lang="en-US" altLang="zh-CN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,</a:t>
            </a:r>
            <a:r>
              <a:rPr lang="zh-CN" altLang="en-US" b="1" spc="300" dirty="0">
                <a:solidFill>
                  <a:schemeClr val="accent5">
                    <a:lumMod val="75000"/>
                  </a:schemeClr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购</a:t>
            </a:r>
            <a:r>
              <a:rPr lang="zh-CN" altLang="en-US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便利店热门手机</a:t>
            </a:r>
            <a:r>
              <a:rPr lang="zh-CN" altLang="en-US" b="1" spc="300" dirty="0">
                <a:solidFill>
                  <a:schemeClr val="accent5">
                    <a:lumMod val="75000"/>
                  </a:schemeClr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送</a:t>
            </a:r>
            <a:r>
              <a:rPr lang="zh-CN" altLang="en-US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便利店商品抵用券</a:t>
            </a:r>
            <a:r>
              <a:rPr lang="en-US" altLang="zh-CN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,</a:t>
            </a:r>
            <a:r>
              <a:rPr lang="zh-CN" altLang="en-US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车享家车辆保养卡</a:t>
            </a:r>
            <a:r>
              <a:rPr lang="zh-CN" altLang="en-US" b="1" spc="300" dirty="0">
                <a:solidFill>
                  <a:schemeClr val="accent5">
                    <a:lumMod val="75000"/>
                  </a:schemeClr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优惠</a:t>
            </a:r>
            <a:r>
              <a:rPr lang="zh-CN" altLang="en-US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等超值福利</a:t>
            </a:r>
            <a:endParaRPr lang="zh-CN" altLang="en-US" b="1" spc="300" dirty="0">
              <a:solidFill>
                <a:schemeClr val="tx1">
                  <a:lumMod val="85000"/>
                  <a:lumOff val="15000"/>
                </a:schemeClr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</p:txBody>
      </p:sp>
      <p:sp>
        <p:nvSpPr>
          <p:cNvPr id="6" name="矩形 39"/>
          <p:cNvSpPr>
            <a:spLocks noChangeArrowheads="1"/>
          </p:cNvSpPr>
          <p:nvPr/>
        </p:nvSpPr>
        <p:spPr bwMode="auto">
          <a:xfrm>
            <a:off x="7552055" y="1200150"/>
            <a:ext cx="4046220" cy="422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729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 defTabSz="121729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 defTabSz="121729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 defTabSz="121729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 defTabSz="121729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defTabSz="121729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defTabSz="121729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defTabSz="121729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defTabSz="121729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indent="457200" algn="just" fontAlgn="auto">
              <a:lnSpc>
                <a:spcPct val="150000"/>
              </a:lnSpc>
              <a:buNone/>
            </a:pPr>
            <a:r>
              <a:rPr lang="zh-CN" altLang="en-US" sz="2000" b="1" spc="300" dirty="0">
                <a:solidFill>
                  <a:srgbClr val="00B050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例：</a:t>
            </a:r>
            <a:r>
              <a:rPr lang="zh-CN" altLang="en-US" sz="1450" b="1" spc="300" dirty="0">
                <a:solidFill>
                  <a:schemeClr val="accent5">
                    <a:lumMod val="75000"/>
                  </a:schemeClr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小王办理建桥学院专属加油卡，首次在申港站办卡，同时线上充值</a:t>
            </a:r>
            <a:r>
              <a:rPr lang="en-US" altLang="zh-CN" sz="1450" b="1" spc="300" dirty="0">
                <a:solidFill>
                  <a:schemeClr val="accent5">
                    <a:lumMod val="75000"/>
                  </a:schemeClr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2000</a:t>
            </a:r>
            <a:r>
              <a:rPr lang="zh-CN" altLang="en-US" sz="1450" b="1" spc="300" dirty="0">
                <a:solidFill>
                  <a:schemeClr val="accent5">
                    <a:lumMod val="75000"/>
                  </a:schemeClr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元，享合同专属优惠</a:t>
            </a:r>
            <a:r>
              <a:rPr lang="en-US" sz="1450" b="1" spc="300" dirty="0">
                <a:solidFill>
                  <a:schemeClr val="accent5">
                    <a:lumMod val="75000"/>
                  </a:schemeClr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3%</a:t>
            </a:r>
            <a:r>
              <a:rPr lang="zh-CN" altLang="en-US" sz="1450" b="1" spc="300" dirty="0">
                <a:solidFill>
                  <a:schemeClr val="accent5">
                    <a:lumMod val="75000"/>
                  </a:schemeClr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，赠送线上优惠券</a:t>
            </a:r>
            <a:r>
              <a:rPr lang="en-US" altLang="zh-CN" sz="1450" b="1" spc="300" dirty="0">
                <a:solidFill>
                  <a:schemeClr val="accent5">
                    <a:lumMod val="75000"/>
                  </a:schemeClr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200</a:t>
            </a:r>
            <a:r>
              <a:rPr lang="zh-CN" altLang="en-US" sz="1450" b="1" spc="300" dirty="0">
                <a:solidFill>
                  <a:schemeClr val="accent5">
                    <a:lumMod val="75000"/>
                  </a:schemeClr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元。</a:t>
            </a:r>
          </a:p>
          <a:p>
            <a:pPr indent="457200" algn="just" fontAlgn="auto">
              <a:lnSpc>
                <a:spcPct val="150000"/>
              </a:lnSpc>
              <a:buNone/>
            </a:pPr>
            <a:r>
              <a:rPr lang="zh-CN" altLang="en-US" sz="1450" b="1" spc="300" dirty="0">
                <a:solidFill>
                  <a:schemeClr val="accent5">
                    <a:lumMod val="75000"/>
                  </a:schemeClr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按</a:t>
            </a:r>
            <a:r>
              <a:rPr lang="en-US" altLang="zh-CN" sz="1450" b="1" spc="300" dirty="0">
                <a:solidFill>
                  <a:schemeClr val="accent5">
                    <a:lumMod val="75000"/>
                  </a:schemeClr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92#</a:t>
            </a:r>
            <a:r>
              <a:rPr lang="zh-CN" altLang="en-US" sz="1450" b="1" spc="300" dirty="0">
                <a:solidFill>
                  <a:schemeClr val="accent5">
                    <a:lumMod val="75000"/>
                  </a:schemeClr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挂牌价</a:t>
            </a:r>
            <a:r>
              <a:rPr lang="en-US" altLang="zh-CN" sz="1450" b="1" spc="300" dirty="0">
                <a:solidFill>
                  <a:schemeClr val="accent5">
                    <a:lumMod val="75000"/>
                  </a:schemeClr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7.05/</a:t>
            </a:r>
            <a:r>
              <a:rPr lang="zh-CN" altLang="en-US" sz="1450" b="1" spc="300" dirty="0">
                <a:solidFill>
                  <a:schemeClr val="accent5">
                    <a:lumMod val="75000"/>
                  </a:schemeClr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升，小王加油</a:t>
            </a:r>
            <a:r>
              <a:rPr lang="en-US" altLang="zh-CN" sz="1450" b="1" spc="300" dirty="0">
                <a:solidFill>
                  <a:schemeClr val="accent5">
                    <a:lumMod val="75000"/>
                  </a:schemeClr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92#300</a:t>
            </a:r>
            <a:r>
              <a:rPr lang="zh-CN" altLang="en-US" sz="1450" b="1" spc="300" dirty="0">
                <a:solidFill>
                  <a:schemeClr val="accent5">
                    <a:lumMod val="75000"/>
                  </a:schemeClr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元，抵用电子券</a:t>
            </a:r>
            <a:r>
              <a:rPr lang="en-US" altLang="zh-CN" sz="1450" b="1" spc="300" dirty="0">
                <a:solidFill>
                  <a:schemeClr val="accent5">
                    <a:lumMod val="75000"/>
                  </a:schemeClr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30</a:t>
            </a:r>
            <a:r>
              <a:rPr lang="zh-CN" altLang="en-US" sz="1450" b="1" spc="300" dirty="0">
                <a:solidFill>
                  <a:schemeClr val="accent5">
                    <a:lumMod val="75000"/>
                  </a:schemeClr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元，剩余</a:t>
            </a:r>
            <a:r>
              <a:rPr lang="en-US" altLang="zh-CN" sz="1450" b="1" spc="300" dirty="0">
                <a:solidFill>
                  <a:schemeClr val="accent5">
                    <a:lumMod val="75000"/>
                  </a:schemeClr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270</a:t>
            </a:r>
            <a:r>
              <a:rPr lang="zh-CN" altLang="en-US" sz="1450" b="1" spc="300" dirty="0">
                <a:solidFill>
                  <a:schemeClr val="accent5">
                    <a:lumMod val="75000"/>
                  </a:schemeClr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享专属优惠</a:t>
            </a:r>
            <a:r>
              <a:rPr lang="en-US" altLang="zh-CN" sz="1450" b="1" spc="300" dirty="0">
                <a:solidFill>
                  <a:schemeClr val="accent5">
                    <a:lumMod val="75000"/>
                  </a:schemeClr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3%</a:t>
            </a:r>
            <a:r>
              <a:rPr lang="zh-CN" altLang="en-US" sz="1450" b="1" spc="300" dirty="0">
                <a:solidFill>
                  <a:schemeClr val="accent5">
                    <a:lumMod val="75000"/>
                  </a:schemeClr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，实际支付</a:t>
            </a:r>
            <a:r>
              <a:rPr lang="en-US" altLang="zh-CN" sz="1450" b="1" spc="300" dirty="0">
                <a:solidFill>
                  <a:schemeClr val="accent5">
                    <a:lumMod val="75000"/>
                  </a:schemeClr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261.9</a:t>
            </a:r>
            <a:r>
              <a:rPr lang="zh-CN" altLang="zh-CN" sz="1450" b="1" spc="300" dirty="0">
                <a:solidFill>
                  <a:schemeClr val="accent5">
                    <a:lumMod val="75000"/>
                  </a:schemeClr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元。</a:t>
            </a:r>
            <a:r>
              <a:rPr lang="zh-CN" altLang="zh-CN" sz="1200" b="1" spc="300" dirty="0">
                <a:solidFill>
                  <a:schemeClr val="accent5">
                    <a:lumMod val="75000"/>
                  </a:schemeClr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（油价及活动经常浮动变化，此例仅供参考）</a:t>
            </a:r>
            <a:endParaRPr lang="zh-CN" altLang="zh-CN" sz="1450" b="1" spc="300" dirty="0">
              <a:solidFill>
                <a:schemeClr val="accent5">
                  <a:lumMod val="75000"/>
                </a:schemeClr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  <a:p>
            <a:pPr indent="457200" algn="just" fontAlgn="auto">
              <a:lnSpc>
                <a:spcPct val="150000"/>
              </a:lnSpc>
              <a:buNone/>
            </a:pPr>
            <a:r>
              <a:rPr lang="zh-CN" altLang="en-US" sz="2000" b="1" spc="300" dirty="0">
                <a:solidFill>
                  <a:srgbClr val="00B050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PS:</a:t>
            </a:r>
            <a:r>
              <a:rPr lang="zh-CN" altLang="en-US" sz="1450" b="1" spc="300" dirty="0">
                <a:solidFill>
                  <a:schemeClr val="accent5">
                    <a:lumMod val="75000"/>
                  </a:schemeClr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电子券活动为线上活动，非合同约定条款，每月活动不同，具体</a:t>
            </a:r>
            <a:r>
              <a:rPr lang="zh-CN" altLang="en-US" sz="1450" b="1" spc="300" dirty="0">
                <a:solidFill>
                  <a:schemeClr val="accent5">
                    <a:lumMod val="75000"/>
                  </a:schemeClr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微软雅黑" panose="020B0503020204020204" pitchFamily="34" charset="-122"/>
              </a:rPr>
              <a:t>请关注中油好e站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561965" y="1572260"/>
            <a:ext cx="6004560" cy="757555"/>
            <a:chOff x="6138036" y="1829349"/>
            <a:chExt cx="4247654" cy="757555"/>
          </a:xfrm>
        </p:grpSpPr>
        <p:grpSp>
          <p:nvGrpSpPr>
            <p:cNvPr id="7" name="组合 6"/>
            <p:cNvGrpSpPr/>
            <p:nvPr/>
          </p:nvGrpSpPr>
          <p:grpSpPr>
            <a:xfrm>
              <a:off x="6138036" y="1829349"/>
              <a:ext cx="600504" cy="631825"/>
              <a:chOff x="6499684" y="2294034"/>
              <a:chExt cx="665457" cy="700165"/>
            </a:xfrm>
          </p:grpSpPr>
          <p:sp>
            <p:nvSpPr>
              <p:cNvPr id="9" name="PA_库_Circle "/>
              <p:cNvSpPr/>
              <p:nvPr>
                <p:custDataLst>
                  <p:tags r:id="rId5"/>
                </p:custDataLst>
              </p:nvPr>
            </p:nvSpPr>
            <p:spPr>
              <a:xfrm>
                <a:off x="6499684" y="2294034"/>
                <a:ext cx="525665" cy="70016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4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22860" rIns="22860"/>
              <a:lstStyle/>
              <a:p>
                <a:pPr defTabSz="913765">
                  <a:defRPr sz="3600">
                    <a:solidFill>
                      <a:srgbClr val="737572"/>
                    </a:solid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6525222" y="2319910"/>
                <a:ext cx="639919" cy="6466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latin typeface="+mn-ea"/>
                  </a:rPr>
                  <a:t> 1</a:t>
                </a:r>
                <a:endParaRPr lang="zh-CN" altLang="en-US" sz="3200" b="1" dirty="0">
                  <a:latin typeface="+mn-ea"/>
                </a:endParaRPr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6552649" y="1972859"/>
              <a:ext cx="3833041" cy="614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17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</a:rPr>
                <a:t>持本人  </a:t>
              </a:r>
              <a:r>
                <a:rPr lang="zh-CN" altLang="en-US" sz="1700" b="1" spc="300" dirty="0">
                  <a:solidFill>
                    <a:srgbClr val="FC4040"/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</a:rPr>
                <a:t>身份证</a:t>
              </a:r>
              <a:r>
                <a:rPr lang="en-US" altLang="zh-CN" sz="1700" b="1" spc="300" dirty="0">
                  <a:solidFill>
                    <a:srgbClr val="FC4040"/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</a:rPr>
                <a:t>/</a:t>
              </a:r>
              <a:r>
                <a:rPr lang="zh-CN" altLang="en-US" sz="1700" b="1" spc="300" dirty="0">
                  <a:solidFill>
                    <a:srgbClr val="FC4040"/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</a:rPr>
                <a:t>驾驶证</a:t>
              </a:r>
              <a:r>
                <a:rPr lang="en-US" altLang="zh-CN" sz="1700" b="1" spc="300" dirty="0">
                  <a:solidFill>
                    <a:srgbClr val="FC4040"/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</a:rPr>
                <a:t>+</a:t>
              </a:r>
              <a:r>
                <a:rPr lang="zh-CN" altLang="en-US" sz="1700" b="1" spc="300" dirty="0">
                  <a:solidFill>
                    <a:srgbClr val="FC4040"/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</a:rPr>
                <a:t>工作证</a:t>
              </a:r>
              <a:r>
                <a:rPr lang="zh-CN" altLang="en-US" sz="17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</a:rPr>
                <a:t> 原件或复印件</a:t>
              </a: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15" y="-535305"/>
            <a:ext cx="4070985" cy="4907915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grpSp>
        <p:nvGrpSpPr>
          <p:cNvPr id="41" name="组合 40"/>
          <p:cNvGrpSpPr/>
          <p:nvPr/>
        </p:nvGrpSpPr>
        <p:grpSpPr>
          <a:xfrm>
            <a:off x="4647565" y="492760"/>
            <a:ext cx="5205095" cy="689610"/>
            <a:chOff x="4826000" y="1984162"/>
            <a:chExt cx="2243846" cy="523086"/>
          </a:xfrm>
        </p:grpSpPr>
        <p:sp>
          <p:nvSpPr>
            <p:cNvPr id="42" name="矩形 41"/>
            <p:cNvSpPr/>
            <p:nvPr/>
          </p:nvSpPr>
          <p:spPr>
            <a:xfrm>
              <a:off x="4826000" y="1984162"/>
              <a:ext cx="2243846" cy="5230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3" name="PA_库_文本框 5"/>
            <p:cNvSpPr txBox="1"/>
            <p:nvPr>
              <p:custDataLst>
                <p:tags r:id="rId4"/>
              </p:custDataLst>
            </p:nvPr>
          </p:nvSpPr>
          <p:spPr>
            <a:xfrm>
              <a:off x="4826000" y="1984162"/>
              <a:ext cx="1994392" cy="512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800" dirty="0">
                  <a:solidFill>
                    <a:srgbClr val="0070C0"/>
                  </a:solidFill>
                  <a:latin typeface="华文琥珀" panose="02010800040101010101" charset="-122"/>
                  <a:ea typeface="华文琥珀" panose="02010800040101010101" charset="-122"/>
                </a:rPr>
                <a:t>  </a:t>
              </a:r>
              <a:r>
                <a:rPr lang="zh-CN" altLang="en-US" sz="3800" dirty="0">
                  <a:solidFill>
                    <a:srgbClr val="0070C0"/>
                  </a:solidFill>
                  <a:latin typeface="华文琥珀" panose="02010800040101010101" charset="-122"/>
                  <a:ea typeface="华文琥珀" panose="02010800040101010101" charset="-122"/>
                </a:rPr>
                <a:t>四  步 </a:t>
              </a:r>
              <a:r>
                <a:rPr lang="en-US" altLang="zh-CN" sz="3800" dirty="0">
                  <a:solidFill>
                    <a:srgbClr val="0070C0"/>
                  </a:solidFill>
                  <a:latin typeface="华文琥珀" panose="02010800040101010101" charset="-122"/>
                  <a:ea typeface="华文琥珀" panose="02010800040101010101" charset="-122"/>
                </a:rPr>
                <a:t> </a:t>
              </a:r>
              <a:r>
                <a:rPr lang="zh-CN" altLang="en-US" sz="3800" dirty="0">
                  <a:solidFill>
                    <a:srgbClr val="0070C0"/>
                  </a:solidFill>
                  <a:latin typeface="华文琥珀" panose="02010800040101010101" charset="-122"/>
                  <a:ea typeface="华文琥珀" panose="02010800040101010101" charset="-122"/>
                </a:rPr>
                <a:t>快  速</a:t>
              </a:r>
              <a:r>
                <a:rPr lang="en-US" altLang="zh-CN" sz="3800" dirty="0">
                  <a:solidFill>
                    <a:srgbClr val="0070C0"/>
                  </a:solidFill>
                  <a:latin typeface="华文琥珀" panose="02010800040101010101" charset="-122"/>
                  <a:ea typeface="华文琥珀" panose="02010800040101010101" charset="-122"/>
                </a:rPr>
                <a:t>  </a:t>
              </a:r>
              <a:r>
                <a:rPr lang="zh-CN" altLang="en-US" sz="3800" dirty="0">
                  <a:solidFill>
                    <a:srgbClr val="0070C0"/>
                  </a:solidFill>
                  <a:latin typeface="华文琥珀" panose="02010800040101010101" charset="-122"/>
                  <a:ea typeface="华文琥珀" panose="02010800040101010101" charset="-122"/>
                </a:rPr>
                <a:t>办  理   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811" y="-100117"/>
            <a:ext cx="1471975" cy="147197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2323857" y="3642360"/>
            <a:ext cx="9802740" cy="608330"/>
            <a:chOff x="6109804" y="1913804"/>
            <a:chExt cx="3976207" cy="608330"/>
          </a:xfrm>
        </p:grpSpPr>
        <p:grpSp>
          <p:nvGrpSpPr>
            <p:cNvPr id="27" name="组合 26"/>
            <p:cNvGrpSpPr/>
            <p:nvPr/>
          </p:nvGrpSpPr>
          <p:grpSpPr>
            <a:xfrm>
              <a:off x="6109804" y="1913804"/>
              <a:ext cx="271320" cy="608330"/>
              <a:chOff x="6468399" y="2387624"/>
              <a:chExt cx="300667" cy="674129"/>
            </a:xfrm>
          </p:grpSpPr>
          <p:sp>
            <p:nvSpPr>
              <p:cNvPr id="28" name="PA_库_Circle "/>
              <p:cNvSpPr/>
              <p:nvPr>
                <p:custDataLst>
                  <p:tags r:id="rId3"/>
                </p:custDataLst>
              </p:nvPr>
            </p:nvSpPr>
            <p:spPr>
              <a:xfrm>
                <a:off x="6470792" y="2387624"/>
                <a:ext cx="298274" cy="674129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4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22860" rIns="22860"/>
              <a:lstStyle/>
              <a:p>
                <a:pPr defTabSz="913765">
                  <a:defRPr sz="3600">
                    <a:solidFill>
                      <a:srgbClr val="737572"/>
                    </a:solid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6468399" y="2415067"/>
                <a:ext cx="300558" cy="6466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latin typeface="+mn-ea"/>
                  </a:rPr>
                  <a:t> 3</a:t>
                </a:r>
                <a:endParaRPr lang="zh-CN" altLang="en-US" sz="3200" b="1" dirty="0">
                  <a:latin typeface="+mn-ea"/>
                </a:endParaRPr>
              </a:p>
            </p:txBody>
          </p:sp>
        </p:grpSp>
        <p:sp>
          <p:nvSpPr>
            <p:cNvPr id="30" name="文本框 29"/>
            <p:cNvSpPr txBox="1"/>
            <p:nvPr/>
          </p:nvSpPr>
          <p:spPr>
            <a:xfrm>
              <a:off x="6397446" y="1940474"/>
              <a:ext cx="3688565" cy="475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ts val="3000"/>
                </a:lnSpc>
              </a:pPr>
              <a:r>
                <a:rPr lang="zh-CN" altLang="en-US" sz="17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</a:rPr>
                <a:t>首次办理专属卡</a:t>
              </a:r>
              <a:r>
                <a:rPr lang="zh-CN" altLang="en-US" sz="1700" b="1" spc="300" dirty="0">
                  <a:solidFill>
                    <a:srgbClr val="FC4040"/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</a:rPr>
                <a:t>起充金额</a:t>
              </a:r>
              <a:r>
                <a:rPr lang="en-US" altLang="zh-CN" sz="1700" b="1" spc="300" dirty="0">
                  <a:solidFill>
                    <a:srgbClr val="FC4040"/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</a:rPr>
                <a:t>2000</a:t>
              </a:r>
              <a:r>
                <a:rPr lang="zh-CN" altLang="en-US" sz="1700" b="1" spc="300" dirty="0">
                  <a:solidFill>
                    <a:srgbClr val="FC4040"/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</a:rPr>
                <a:t>元起线上充值，</a:t>
              </a:r>
              <a:r>
                <a:rPr lang="zh-CN" altLang="en-US" sz="17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</a:rPr>
                <a:t>续充</a:t>
              </a:r>
              <a:r>
                <a:rPr lang="en-US" altLang="zh-CN" sz="17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</a:rPr>
                <a:t>1000</a:t>
              </a:r>
              <a:r>
                <a:rPr lang="zh-CN" altLang="en-US" sz="17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</a:rPr>
                <a:t>以上线上线下均可）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260215" y="2534920"/>
            <a:ext cx="6461126" cy="721995"/>
            <a:chOff x="6086827" y="1853479"/>
            <a:chExt cx="4570631" cy="721995"/>
          </a:xfrm>
        </p:grpSpPr>
        <p:grpSp>
          <p:nvGrpSpPr>
            <p:cNvPr id="32" name="组合 31"/>
            <p:cNvGrpSpPr/>
            <p:nvPr/>
          </p:nvGrpSpPr>
          <p:grpSpPr>
            <a:xfrm>
              <a:off x="6086827" y="1853479"/>
              <a:ext cx="600504" cy="631825"/>
              <a:chOff x="6442936" y="2320774"/>
              <a:chExt cx="665457" cy="700165"/>
            </a:xfrm>
          </p:grpSpPr>
          <p:sp>
            <p:nvSpPr>
              <p:cNvPr id="34" name="PA_库_Circle "/>
              <p:cNvSpPr/>
              <p:nvPr>
                <p:custDataLst>
                  <p:tags r:id="rId2"/>
                </p:custDataLst>
              </p:nvPr>
            </p:nvSpPr>
            <p:spPr>
              <a:xfrm>
                <a:off x="6442936" y="2320774"/>
                <a:ext cx="525665" cy="70016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4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22860" rIns="22860"/>
              <a:lstStyle/>
              <a:p>
                <a:pPr defTabSz="913765">
                  <a:defRPr sz="3600">
                    <a:solidFill>
                      <a:srgbClr val="737572"/>
                    </a:solid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6468474" y="2333280"/>
                <a:ext cx="639919" cy="6466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latin typeface="+mn-ea"/>
                  </a:rPr>
                  <a:t> 2</a:t>
                </a:r>
                <a:endParaRPr lang="zh-CN" altLang="en-US" sz="3200" b="1" dirty="0">
                  <a:latin typeface="+mn-ea"/>
                </a:endParaRPr>
              </a:p>
            </p:txBody>
          </p:sp>
        </p:grpSp>
        <p:sp>
          <p:nvSpPr>
            <p:cNvPr id="36" name="文本框 35"/>
            <p:cNvSpPr txBox="1"/>
            <p:nvPr/>
          </p:nvSpPr>
          <p:spPr>
            <a:xfrm>
              <a:off x="6549954" y="1961429"/>
              <a:ext cx="4107504" cy="614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17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</a:rPr>
                <a:t>到</a:t>
              </a:r>
              <a:r>
                <a:rPr lang="zh-CN" altLang="en-US" sz="1700" b="1" spc="300" dirty="0">
                  <a:solidFill>
                    <a:srgbClr val="FC4040"/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</a:rPr>
                <a:t>指定申港加油站</a:t>
              </a:r>
              <a:r>
                <a:rPr lang="zh-CN" altLang="en-US" sz="17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</a:rPr>
                <a:t>办理油卡（环湖西三路</a:t>
              </a:r>
              <a:r>
                <a:rPr lang="en-US" altLang="zh-CN" sz="17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</a:rPr>
                <a:t>266</a:t>
              </a:r>
              <a:r>
                <a:rPr lang="zh-CN" altLang="en-US" sz="17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</a:rPr>
                <a:t>号）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717867" y="4942205"/>
            <a:ext cx="9824531" cy="1099820"/>
            <a:chOff x="6314708" y="1732829"/>
            <a:chExt cx="6949920" cy="1099820"/>
          </a:xfrm>
        </p:grpSpPr>
        <p:grpSp>
          <p:nvGrpSpPr>
            <p:cNvPr id="38" name="组合 37"/>
            <p:cNvGrpSpPr/>
            <p:nvPr/>
          </p:nvGrpSpPr>
          <p:grpSpPr>
            <a:xfrm>
              <a:off x="6314708" y="1732829"/>
              <a:ext cx="577459" cy="631825"/>
              <a:chOff x="6695466" y="2187074"/>
              <a:chExt cx="639919" cy="700165"/>
            </a:xfrm>
          </p:grpSpPr>
          <p:sp>
            <p:nvSpPr>
              <p:cNvPr id="39" name="PA_库_Circle "/>
              <p:cNvSpPr/>
              <p:nvPr>
                <p:custDataLst>
                  <p:tags r:id="rId1"/>
                </p:custDataLst>
              </p:nvPr>
            </p:nvSpPr>
            <p:spPr>
              <a:xfrm>
                <a:off x="6717218" y="2187074"/>
                <a:ext cx="525665" cy="70016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4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22860" rIns="22860"/>
              <a:lstStyle/>
              <a:p>
                <a:pPr defTabSz="913765">
                  <a:defRPr sz="3600">
                    <a:solidFill>
                      <a:srgbClr val="737572"/>
                    </a:solid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6695466" y="2212950"/>
                <a:ext cx="639919" cy="6466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latin typeface="+mn-ea"/>
                  </a:rPr>
                  <a:t> 4</a:t>
                </a:r>
                <a:endParaRPr lang="zh-CN" altLang="en-US" sz="3200" b="1" dirty="0">
                  <a:latin typeface="+mn-ea"/>
                </a:endParaRPr>
              </a:p>
            </p:txBody>
          </p:sp>
        </p:grpSp>
        <p:sp>
          <p:nvSpPr>
            <p:cNvPr id="44" name="文本框 43"/>
            <p:cNvSpPr txBox="1"/>
            <p:nvPr/>
          </p:nvSpPr>
          <p:spPr>
            <a:xfrm>
              <a:off x="6783092" y="1972224"/>
              <a:ext cx="6481536" cy="860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3000"/>
                </a:lnSpc>
                <a:buNone/>
              </a:pPr>
              <a:r>
                <a:rPr lang="zh-CN" altLang="en-US" sz="17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</a:rPr>
                <a:t>首次办理专属卡，合同优惠需</a:t>
              </a:r>
              <a:r>
                <a:rPr lang="en-US" altLang="zh-CN" sz="17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</a:rPr>
                <a:t>1</a:t>
              </a:r>
              <a:r>
                <a:rPr lang="zh-CN" altLang="en-US" sz="17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</a:rPr>
                <a:t>周后审核生效，建议</a:t>
              </a:r>
              <a:r>
                <a:rPr lang="en-US" altLang="zh-CN" sz="1700" b="1" spc="300" dirty="0">
                  <a:solidFill>
                    <a:srgbClr val="FF0000"/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</a:rPr>
                <a:t>1</a:t>
              </a:r>
              <a:r>
                <a:rPr lang="zh-CN" altLang="en-US" sz="1700" b="1" spc="300" dirty="0">
                  <a:solidFill>
                    <a:srgbClr val="FF0000"/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</a:rPr>
                <a:t>周后取卡</a:t>
              </a:r>
              <a:r>
                <a:rPr lang="zh-CN" altLang="en-US" sz="17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</a:rPr>
                <a:t>。</a:t>
              </a:r>
            </a:p>
            <a:p>
              <a:pPr algn="l">
                <a:lnSpc>
                  <a:spcPts val="3000"/>
                </a:lnSpc>
                <a:buNone/>
              </a:pPr>
              <a:r>
                <a:rPr lang="zh-CN" altLang="en-US" sz="17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  <a:sym typeface="+mn-ea"/>
                </a:rPr>
                <a:t>每年</a:t>
              </a:r>
              <a:r>
                <a:rPr lang="zh-CN" altLang="en-US" sz="1700" b="1" spc="300" dirty="0">
                  <a:solidFill>
                    <a:srgbClr val="FF0000"/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  <a:sym typeface="+mn-ea"/>
                </a:rPr>
                <a:t>1月第</a:t>
              </a:r>
              <a:r>
                <a:rPr lang="en-US" altLang="zh-CN" sz="1700" b="1" spc="300" dirty="0">
                  <a:solidFill>
                    <a:srgbClr val="FF0000"/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  <a:sym typeface="+mn-ea"/>
                </a:rPr>
                <a:t>1</a:t>
              </a:r>
              <a:r>
                <a:rPr lang="zh-CN" altLang="en-US" sz="1700" b="1" spc="300" dirty="0">
                  <a:solidFill>
                    <a:srgbClr val="FF0000"/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  <a:sym typeface="+mn-ea"/>
                </a:rPr>
                <a:t>次加油前</a:t>
              </a:r>
              <a:r>
                <a:rPr lang="zh-CN" altLang="en-US" sz="17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  <a:sym typeface="+mn-ea"/>
                </a:rPr>
                <a:t>，到充值网点办理</a:t>
              </a:r>
              <a:r>
                <a:rPr lang="zh-CN" altLang="en-US" sz="1700" b="1" spc="300" dirty="0">
                  <a:solidFill>
                    <a:srgbClr val="FF0000"/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  <a:sym typeface="+mn-ea"/>
                </a:rPr>
                <a:t>同步激活</a:t>
              </a:r>
              <a:r>
                <a:rPr lang="zh-CN" altLang="en-US" sz="17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  <a:sym typeface="+mn-ea"/>
                </a:rPr>
                <a:t>，</a:t>
              </a:r>
              <a:r>
                <a:rPr lang="zh-CN" altLang="en-US" sz="1700" b="1" spc="300" dirty="0">
                  <a:solidFill>
                    <a:schemeClr val="tx1"/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  <a:sym typeface="+mn-ea"/>
                </a:rPr>
                <a:t>延长新一年度优惠</a:t>
              </a:r>
            </a:p>
          </p:txBody>
        </p:sp>
      </p:grpSp>
      <p:sp>
        <p:nvSpPr>
          <p:cNvPr id="45" name="矩形 44"/>
          <p:cNvSpPr/>
          <p:nvPr/>
        </p:nvSpPr>
        <p:spPr>
          <a:xfrm>
            <a:off x="6289675" y="1506855"/>
            <a:ext cx="79248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证件</a:t>
            </a:r>
          </a:p>
        </p:txBody>
      </p:sp>
      <p:sp>
        <p:nvSpPr>
          <p:cNvPr id="46" name="矩形 45"/>
          <p:cNvSpPr/>
          <p:nvPr/>
        </p:nvSpPr>
        <p:spPr>
          <a:xfrm>
            <a:off x="4892040" y="2426335"/>
            <a:ext cx="1580515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办卡网点</a:t>
            </a:r>
          </a:p>
        </p:txBody>
      </p:sp>
      <p:sp>
        <p:nvSpPr>
          <p:cNvPr id="47" name="矩形 46"/>
          <p:cNvSpPr/>
          <p:nvPr/>
        </p:nvSpPr>
        <p:spPr>
          <a:xfrm>
            <a:off x="3334385" y="3365500"/>
            <a:ext cx="1580515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首充要求</a:t>
            </a:r>
          </a:p>
        </p:txBody>
      </p:sp>
      <p:sp>
        <p:nvSpPr>
          <p:cNvPr id="48" name="矩形 47"/>
          <p:cNvSpPr/>
          <p:nvPr/>
        </p:nvSpPr>
        <p:spPr>
          <a:xfrm>
            <a:off x="2399665" y="4809490"/>
            <a:ext cx="3926205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合同优惠生成及优惠延期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OC_GUID" val="{84b3db59-6d36-4918-95c3-66385a2f007c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392</Words>
  <Application>Microsoft Office PowerPoint</Application>
  <PresentationFormat>自定义</PresentationFormat>
  <Paragraphs>34</Paragraphs>
  <Slides>3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4" baseType="lpstr">
      <vt:lpstr>Office 主题​​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AutoBVT</cp:lastModifiedBy>
  <cp:revision>39</cp:revision>
  <dcterms:created xsi:type="dcterms:W3CDTF">2017-12-25T02:38:00Z</dcterms:created>
  <dcterms:modified xsi:type="dcterms:W3CDTF">2019-05-28T09:27:46Z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2052-11.1.0.8661</vt:lpwstr>
  </property>
</Properties>
</file>