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8" r:id="rId3"/>
    <p:sldId id="293" r:id="rId4"/>
    <p:sldId id="294" r:id="rId5"/>
    <p:sldId id="260" r:id="rId7"/>
    <p:sldId id="261" r:id="rId8"/>
    <p:sldId id="262" r:id="rId9"/>
    <p:sldId id="263" r:id="rId10"/>
    <p:sldId id="266" r:id="rId11"/>
    <p:sldId id="295" r:id="rId12"/>
    <p:sldId id="271" r:id="rId13"/>
    <p:sldId id="276" r:id="rId14"/>
    <p:sldId id="296" r:id="rId15"/>
    <p:sldId id="268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886"/>
    <a:srgbClr val="369896"/>
    <a:srgbClr val="266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02"/>
      </p:cViewPr>
      <p:guideLst>
        <p:guide orient="horz" pos="20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80BB6-1A43-43D2-B600-9611F34B7F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BFF6-97BF-4D1C-AC4F-9656744A4D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087F-8A47-4EB2-8EFC-924470D00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7BDF-0B65-4B08-88EA-EB30E160A1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AppData/Local/Temp/picturecompress_20210421093516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î$ḻîḑè"/>
          <p:cNvSpPr/>
          <p:nvPr/>
        </p:nvSpPr>
        <p:spPr>
          <a:xfrm>
            <a:off x="0" y="3951694"/>
            <a:ext cx="12192000" cy="1059272"/>
          </a:xfrm>
          <a:prstGeom prst="rect">
            <a:avLst/>
          </a:prstGeom>
          <a:solidFill>
            <a:srgbClr val="369896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4340" y="3929380"/>
            <a:ext cx="9135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gradFill>
                  <a:gsLst>
                    <a:gs pos="12000">
                      <a:srgbClr val="FFD250"/>
                    </a:gs>
                    <a:gs pos="100000">
                      <a:srgbClr val="FEEFC3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护胃行动  守护健康</a:t>
            </a:r>
            <a:endParaRPr lang="zh-CN" altLang="en-US" sz="7200" b="1">
              <a:gradFill>
                <a:gsLst>
                  <a:gs pos="12000">
                    <a:srgbClr val="FFD250"/>
                  </a:gs>
                  <a:gs pos="100000">
                    <a:srgbClr val="FEEFC3"/>
                  </a:gs>
                </a:gsLst>
                <a:lin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0775" y="5128260"/>
            <a:ext cx="4248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幽门螺杆菌快速检测方案</a:t>
            </a:r>
            <a:endParaRPr lang="zh-CN" altLang="en-US" sz="24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435" y="178403"/>
            <a:ext cx="685802" cy="72594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272587" y="174358"/>
            <a:ext cx="900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比呼气试验更准确</a:t>
            </a:r>
            <a:endParaRPr lang="zh-CN" altLang="en-US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45563" y="904347"/>
            <a:ext cx="10412028" cy="0"/>
          </a:xfrm>
          <a:prstGeom prst="line">
            <a:avLst/>
          </a:prstGeom>
          <a:ln>
            <a:solidFill>
              <a:srgbClr val="26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04" y="1208040"/>
            <a:ext cx="1166545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直接连接符 33"/>
          <p:cNvCxnSpPr/>
          <p:nvPr/>
        </p:nvCxnSpPr>
        <p:spPr>
          <a:xfrm>
            <a:off x="2927838" y="3121270"/>
            <a:ext cx="7693270" cy="17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8669216" y="5090746"/>
            <a:ext cx="1468316" cy="1230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435" y="178403"/>
            <a:ext cx="685802" cy="72594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272587" y="174358"/>
            <a:ext cx="900562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幽门螺杆</a:t>
            </a:r>
            <a:r>
              <a:rPr lang="zh-CN" altLang="en-US" sz="3600" b="1" spc="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菌检测试纸  </a:t>
            </a:r>
            <a:r>
              <a:rPr lang="en-US" altLang="zh-CN" sz="3600" b="1" spc="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PK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同类检测</a:t>
            </a:r>
            <a:endParaRPr lang="zh-CN" altLang="en-US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45563" y="904347"/>
            <a:ext cx="10412028" cy="0"/>
          </a:xfrm>
          <a:prstGeom prst="line">
            <a:avLst/>
          </a:prstGeom>
          <a:ln>
            <a:solidFill>
              <a:srgbClr val="26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491" y="1180089"/>
            <a:ext cx="198833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702" y="1749670"/>
            <a:ext cx="323121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s://img.alicdn.com/imgextra/i1/924029882/O1CN01ANRCcR2Ms0WlGosHR_!!924029882.jpg"/>
          <p:cNvPicPr>
            <a:picLocks noChangeAspect="1" noChangeArrowheads="1"/>
          </p:cNvPicPr>
          <p:nvPr/>
        </p:nvPicPr>
        <p:blipFill>
          <a:blip r:embed="rId4" cstate="print"/>
          <a:srcRect l="51730" t="19044" r="8270" b="61038"/>
          <a:stretch>
            <a:fillRect/>
          </a:stretch>
        </p:blipFill>
        <p:spPr bwMode="auto">
          <a:xfrm>
            <a:off x="8041955" y="2027799"/>
            <a:ext cx="3029127" cy="2880000"/>
          </a:xfrm>
          <a:prstGeom prst="rect">
            <a:avLst/>
          </a:prstGeom>
          <a:noFill/>
        </p:spPr>
      </p:pic>
      <p:pic>
        <p:nvPicPr>
          <p:cNvPr id="1031" name="Picture 7" descr="https://img.alicdn.com/imgextra/i3/3934005167/O1CN01wjGeNb1o2X4452joV_!!3934005167-0-scmitem8000.jpg"/>
          <p:cNvPicPr>
            <a:picLocks noChangeAspect="1" noChangeArrowheads="1"/>
          </p:cNvPicPr>
          <p:nvPr/>
        </p:nvPicPr>
        <p:blipFill>
          <a:blip r:embed="rId5" cstate="print"/>
          <a:srcRect t="20572" r="50188" b="39524"/>
          <a:stretch>
            <a:fillRect/>
          </a:stretch>
        </p:blipFill>
        <p:spPr bwMode="auto">
          <a:xfrm>
            <a:off x="1909111" y="4602808"/>
            <a:ext cx="1068237" cy="10800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t="15517" r="6525" b="9682"/>
          <a:stretch>
            <a:fillRect/>
          </a:stretch>
        </p:blipFill>
        <p:spPr bwMode="auto">
          <a:xfrm>
            <a:off x="5095669" y="4626609"/>
            <a:ext cx="155904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73919" y="5945554"/>
            <a:ext cx="324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</a:rPr>
              <a:t>抗体检测，需要采血</a:t>
            </a:r>
            <a:r>
              <a:rPr lang="zh-CN" altLang="en-US" dirty="0" smtClean="0"/>
              <a:t>，</a:t>
            </a:r>
            <a:r>
              <a:rPr lang="zh-CN" altLang="en-US" b="1" dirty="0" smtClean="0">
                <a:solidFill>
                  <a:srgbClr val="FF0000"/>
                </a:solidFill>
              </a:rPr>
              <a:t>痛！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3136" y="5940567"/>
            <a:ext cx="267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</a:rPr>
              <a:t>抗原检测，取粪便，</a:t>
            </a:r>
            <a:r>
              <a:rPr lang="zh-CN" altLang="en-US" b="1" dirty="0" smtClean="0">
                <a:solidFill>
                  <a:srgbClr val="FF0000"/>
                </a:solidFill>
              </a:rPr>
              <a:t>臭！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43521" y="5734541"/>
            <a:ext cx="42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C13</a:t>
            </a:r>
            <a:r>
              <a:rPr lang="zh-CN" altLang="en-US" dirty="0" smtClean="0">
                <a:solidFill>
                  <a:schemeClr val="tx2"/>
                </a:solidFill>
              </a:rPr>
              <a:t>吹气需要医院上机，</a:t>
            </a:r>
            <a:r>
              <a:rPr lang="zh-CN" altLang="en-US" b="1" dirty="0" smtClean="0">
                <a:solidFill>
                  <a:srgbClr val="FF0000"/>
                </a:solidFill>
              </a:rPr>
              <a:t>贵！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chemeClr val="tx2"/>
                </a:solidFill>
              </a:rPr>
              <a:t>C14</a:t>
            </a:r>
            <a:r>
              <a:rPr lang="zh-CN" altLang="en-US" dirty="0" smtClean="0">
                <a:solidFill>
                  <a:schemeClr val="tx2"/>
                </a:solidFill>
              </a:rPr>
              <a:t>吹气需要医院上机，</a:t>
            </a:r>
            <a:r>
              <a:rPr lang="zh-CN" altLang="en-US" b="1" dirty="0" smtClean="0">
                <a:solidFill>
                  <a:srgbClr val="FF0000"/>
                </a:solidFill>
              </a:rPr>
              <a:t>辐射！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38350" y="1155065"/>
            <a:ext cx="7757795" cy="5334000"/>
            <a:chOff x="3000" y="1729"/>
            <a:chExt cx="12217" cy="8400"/>
          </a:xfrm>
        </p:grpSpPr>
        <p:pic>
          <p:nvPicPr>
            <p:cNvPr id="3" name="图片 2" descr="幽门产品资质 (2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00" y="1729"/>
              <a:ext cx="6109" cy="8401"/>
            </a:xfrm>
            <a:prstGeom prst="rect">
              <a:avLst/>
            </a:prstGeom>
          </p:spPr>
        </p:pic>
        <p:pic>
          <p:nvPicPr>
            <p:cNvPr id="4" name="图片 3" descr="幽门产品资质"/>
            <p:cNvPicPr>
              <a:picLocks noChangeAspect="1"/>
            </p:cNvPicPr>
            <p:nvPr/>
          </p:nvPicPr>
          <p:blipFill>
            <a:blip r:embed="rId2"/>
            <a:srcRect t="3928"/>
            <a:stretch>
              <a:fillRect/>
            </a:stretch>
          </p:blipFill>
          <p:spPr>
            <a:xfrm>
              <a:off x="9109" y="1749"/>
              <a:ext cx="6109" cy="8071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562735" y="178435"/>
            <a:ext cx="7752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专业权威更放心：一类医疗器械备案</a:t>
            </a:r>
            <a:endParaRPr lang="zh-CN" altLang="en-US" sz="3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435" y="178403"/>
            <a:ext cx="685802" cy="725944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>
            <a:off x="1145563" y="904347"/>
            <a:ext cx="10412028" cy="0"/>
          </a:xfrm>
          <a:prstGeom prst="line">
            <a:avLst/>
          </a:prstGeom>
          <a:ln>
            <a:solidFill>
              <a:srgbClr val="26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2844" y="2546193"/>
            <a:ext cx="23006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二、操作方法</a:t>
            </a:r>
            <a:endParaRPr lang="zh-CN" altLang="en-US" sz="2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3435" y="3198578"/>
            <a:ext cx="11548926" cy="2355519"/>
            <a:chOff x="514969" y="1210192"/>
            <a:chExt cx="11548926" cy="2355519"/>
          </a:xfrm>
        </p:grpSpPr>
        <p:grpSp>
          <p:nvGrpSpPr>
            <p:cNvPr id="6" name="组合 5"/>
            <p:cNvGrpSpPr/>
            <p:nvPr/>
          </p:nvGrpSpPr>
          <p:grpSpPr>
            <a:xfrm>
              <a:off x="514969" y="1210192"/>
              <a:ext cx="2350042" cy="2127918"/>
              <a:chOff x="626090" y="4065268"/>
              <a:chExt cx="2350042" cy="2127918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90" t="29736" r="28247" b="42934"/>
              <a:stretch>
                <a:fillRect/>
              </a:stretch>
            </p:blipFill>
            <p:spPr>
              <a:xfrm>
                <a:off x="626090" y="4065268"/>
                <a:ext cx="2350042" cy="1445077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650796" y="5639188"/>
                <a:ext cx="23006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①捏住试纸右端边缘，</a:t>
                </a:r>
                <a:endParaRPr lang="en-US" altLang="zh-CN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揭开不干胶试纸至虚线。</a:t>
                </a:r>
                <a:endParaRPr lang="zh-CN" altLang="en-US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460120" y="1210192"/>
              <a:ext cx="2492990" cy="2123949"/>
              <a:chOff x="3622576" y="4069237"/>
              <a:chExt cx="2492990" cy="212394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6" t="27600" r="30346" b="48062"/>
              <a:stretch>
                <a:fillRect/>
              </a:stretch>
            </p:blipFill>
            <p:spPr>
              <a:xfrm>
                <a:off x="3699558" y="4069237"/>
                <a:ext cx="2339026" cy="1440670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3622576" y="5639188"/>
                <a:ext cx="249299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②用牙签取</a:t>
                </a:r>
                <a:r>
                  <a:rPr lang="en-US" altLang="zh-CN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2-3</a:t>
                </a:r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处牙齿间</a:t>
                </a:r>
                <a:endParaRPr lang="en-US" altLang="zh-CN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牙垢，放于黄色试纸中央。</a:t>
                </a:r>
                <a:endParaRPr lang="zh-CN" altLang="en-US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555816" y="1210192"/>
              <a:ext cx="2508079" cy="1893854"/>
              <a:chOff x="9197697" y="4068499"/>
              <a:chExt cx="2508079" cy="1893854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4" t="32375" r="27767" b="37029"/>
              <a:stretch>
                <a:fillRect/>
              </a:stretch>
            </p:blipFill>
            <p:spPr>
              <a:xfrm>
                <a:off x="9355733" y="4068499"/>
                <a:ext cx="2350043" cy="1441490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9197697" y="5639188"/>
                <a:ext cx="25080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④ </a:t>
                </a:r>
                <a:r>
                  <a:rPr lang="en-US" altLang="zh-CN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1-3</a:t>
                </a:r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分钟内观察颜色变化。</a:t>
                </a:r>
                <a:endParaRPr lang="zh-CN" altLang="en-US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507968" y="1210192"/>
              <a:ext cx="2492990" cy="2355519"/>
              <a:chOff x="6368256" y="4068499"/>
              <a:chExt cx="2492990" cy="2355519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4" t="32375" r="27767" b="37029"/>
              <a:stretch>
                <a:fillRect/>
              </a:stretch>
            </p:blipFill>
            <p:spPr>
              <a:xfrm>
                <a:off x="6439730" y="4068499"/>
                <a:ext cx="2350043" cy="1441490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6368256" y="5639188"/>
                <a:ext cx="249299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③将不干胶试纸复合在白衬</a:t>
                </a:r>
                <a:endParaRPr lang="en-US" altLang="zh-CN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纸上，使粘有牙垢的试纸与</a:t>
                </a:r>
                <a:endParaRPr lang="en-US" altLang="zh-CN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5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衬纸紧密贴合。</a:t>
                </a:r>
                <a:endParaRPr lang="zh-CN" altLang="en-US" sz="15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虚尾箭头 9"/>
            <p:cNvSpPr/>
            <p:nvPr/>
          </p:nvSpPr>
          <p:spPr>
            <a:xfrm>
              <a:off x="3000200" y="1898959"/>
              <a:ext cx="318639" cy="238760"/>
            </a:xfrm>
            <a:prstGeom prst="stripedRightArrow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虚尾箭头 10"/>
            <p:cNvSpPr/>
            <p:nvPr/>
          </p:nvSpPr>
          <p:spPr>
            <a:xfrm>
              <a:off x="6048643" y="1909697"/>
              <a:ext cx="318639" cy="238760"/>
            </a:xfrm>
            <a:prstGeom prst="stripedRightArrow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虚尾箭头 11"/>
            <p:cNvSpPr/>
            <p:nvPr/>
          </p:nvSpPr>
          <p:spPr>
            <a:xfrm>
              <a:off x="9104121" y="1897538"/>
              <a:ext cx="318639" cy="238760"/>
            </a:xfrm>
            <a:prstGeom prst="stripedRightArrow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02844" y="5539239"/>
            <a:ext cx="23006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三、结果解释</a:t>
            </a:r>
            <a:endParaRPr lang="zh-CN" altLang="en-US" sz="2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2844" y="1219043"/>
            <a:ext cx="23006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一、样本要求</a:t>
            </a:r>
            <a:endParaRPr lang="zh-CN" altLang="en-US" sz="2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7388" y="1750976"/>
            <a:ext cx="101180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/>
            <a:r>
              <a:rPr lang="en-US" altLang="zh-CN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牙垢：用取样棒取至少2-3处牙齿间牙垢（牙垢最好在清晨未进食物之前采取），涂在反应区。</a:t>
            </a:r>
            <a:endParaRPr lang="zh-CN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/>
            <a:r>
              <a:rPr lang="zh-CN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2、胃粘膜组织：可在胃镜下取可疑病变处粘膜组织，涂在反应区。</a:t>
            </a:r>
            <a:endParaRPr lang="zh-CN" altLang="en-US" b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7388" y="6083581"/>
            <a:ext cx="8897620" cy="368300"/>
            <a:chOff x="1174" y="9535"/>
            <a:chExt cx="14012" cy="580"/>
          </a:xfrm>
        </p:grpSpPr>
        <p:sp>
          <p:nvSpPr>
            <p:cNvPr id="25" name="文本框 24"/>
            <p:cNvSpPr txBox="1"/>
            <p:nvPr/>
          </p:nvSpPr>
          <p:spPr>
            <a:xfrm>
              <a:off x="1174" y="9535"/>
              <a:ext cx="1401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zh-CN" b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染色液反应区3分钟后有粉红色或玫瑰红色出现为阳性      ，未变色为阴性      。</a:t>
              </a:r>
              <a:endParaRPr lang="zh-CN" altLang="en-US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3476" y="9570"/>
              <a:ext cx="511" cy="51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0347" y="9570"/>
              <a:ext cx="511" cy="511"/>
            </a:xfrm>
            <a:prstGeom prst="ellipse">
              <a:avLst/>
            </a:prstGeom>
            <a:solidFill>
              <a:srgbClr val="DE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435" y="178403"/>
            <a:ext cx="685802" cy="72594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72587" y="150273"/>
            <a:ext cx="766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lang="zh-CN" altLang="en-US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45563" y="904347"/>
            <a:ext cx="10412028" cy="0"/>
          </a:xfrm>
          <a:prstGeom prst="line">
            <a:avLst/>
          </a:prstGeom>
          <a:ln>
            <a:solidFill>
              <a:srgbClr val="26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AppData/Local/Temp/picturecompress_20210421093516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71540" y="5248910"/>
            <a:ext cx="6391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谢谢观赏</a:t>
            </a:r>
            <a:endParaRPr lang="zh-CN" alt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 l="3653" t="1825" b="11590"/>
          <a:stretch>
            <a:fillRect/>
          </a:stretch>
        </p:blipFill>
        <p:spPr bwMode="auto">
          <a:xfrm>
            <a:off x="0" y="-27305"/>
            <a:ext cx="5850255" cy="688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6363" y="1277653"/>
            <a:ext cx="2959100" cy="920750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p>
            <a:r>
              <a:rPr lang="zh-CN" altLang="en-US" sz="54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你好吗</a:t>
            </a:r>
            <a:r>
              <a:rPr lang="en-US" altLang="zh-CN" sz="54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endParaRPr lang="en-US" altLang="zh-CN" sz="54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8555" y="2267338"/>
            <a:ext cx="2608402" cy="2429508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不吃早餐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晚餐过于丰富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喜欢喝咖啡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经常饮酒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喜欢吃刺激性食物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6075" y="2267356"/>
            <a:ext cx="1829342" cy="1962073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水果当主食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饮水不足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进食速度快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餐后吸烟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28134" y="5227552"/>
            <a:ext cx="1887635" cy="14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8553" y="4703947"/>
            <a:ext cx="3882858" cy="523220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你真的好好爱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了吗？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8555" y="923592"/>
            <a:ext cx="1402080" cy="1320800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p>
            <a:r>
              <a:rPr lang="zh-CN" altLang="en-US" sz="8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</a:t>
            </a:r>
            <a:r>
              <a:rPr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等腰三角形 2"/>
          <p:cNvSpPr/>
          <p:nvPr/>
        </p:nvSpPr>
        <p:spPr>
          <a:xfrm flipV="1">
            <a:off x="15875" y="2292350"/>
            <a:ext cx="7666038" cy="23447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pPr eaLnBrk="0" hangingPunct="0"/>
            <a:endParaRPr lang="en-US" altLang="zh-CN" dirty="0">
              <a:solidFill>
                <a:srgbClr val="308886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076" name="文本框 1"/>
          <p:cNvSpPr txBox="1"/>
          <p:nvPr/>
        </p:nvSpPr>
        <p:spPr>
          <a:xfrm>
            <a:off x="1081405" y="5141595"/>
            <a:ext cx="10410190" cy="14204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根据世界卫生组织报告，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幽门螺杆菌是世界上人群感染率最高的细菌之一</a:t>
            </a:r>
            <a:r>
              <a: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，全球约有44亿幽门螺杆菌感染者，平均感染率为62.8%。我国胃幽门螺杆菌的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感染率为59%</a:t>
            </a:r>
            <a:r>
              <a: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，也就是说我国有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7亿左右人感染了幽门螺杆菌，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每2个人就有一人感染了幽门螺杆菌。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7950" y="272415"/>
            <a:ext cx="7619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每2个国人就有</a:t>
            </a:r>
            <a:r>
              <a:rPr lang="en-US" altLang="zh-CN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人感染了这种细菌</a:t>
            </a:r>
            <a:endParaRPr lang="zh-CN" altLang="en-US" sz="3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4530" y="917575"/>
            <a:ext cx="5742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胃癌正一步步逼近</a:t>
            </a:r>
            <a:endParaRPr lang="zh-CN" altLang="en-US" sz="4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5295" y="2292350"/>
            <a:ext cx="4457700" cy="2304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zh-CN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我国是公认的胃癌大国，</a:t>
            </a:r>
            <a:r>
              <a:rPr lang="zh-CN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每年约有17万人死于胃癌</a:t>
            </a:r>
            <a:r>
              <a:rPr lang="zh-CN" altLang="zh-CN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，几乎接近全部恶性肿瘤死亡人数的1/4，且每年还有2万以上新的胃癌病人产生出来，发病率和死亡率都直线上升，仅次于肺癌与肝癌。</a:t>
            </a:r>
            <a:endParaRPr lang="zh-CN" altLang="zh-CN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6535" y="2072640"/>
            <a:ext cx="5030470" cy="2785110"/>
          </a:xfrm>
          <a:prstGeom prst="rect">
            <a:avLst/>
          </a:prstGeom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$ḻîḑè"/>
          <p:cNvSpPr/>
          <p:nvPr/>
        </p:nvSpPr>
        <p:spPr>
          <a:xfrm>
            <a:off x="0" y="-130358"/>
            <a:ext cx="12192000" cy="1059272"/>
          </a:xfrm>
          <a:prstGeom prst="rect">
            <a:avLst/>
          </a:prstGeom>
          <a:solidFill>
            <a:srgbClr val="36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671034" y="4938462"/>
            <a:ext cx="3761740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1991</a:t>
            </a:r>
            <a:r>
              <a:rPr sz="1800" dirty="0">
                <a:solidFill>
                  <a:schemeClr val="tx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年《新英格兰医学》杂志上发表 的一项研究表明</a:t>
            </a:r>
            <a:r>
              <a:rPr sz="1800" spc="-5" dirty="0">
                <a:solidFill>
                  <a:schemeClr val="tx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b="1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60%</a:t>
            </a:r>
            <a:r>
              <a:rPr sz="20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的胃腺癌可以归因于幽门螺旋杆菌感染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sz="2000" b="1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426123" y="4938462"/>
            <a:ext cx="4218940" cy="1415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chemeClr val="tx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sz="1800" spc="-5" dirty="0">
                <a:solidFill>
                  <a:schemeClr val="tx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1994</a:t>
            </a:r>
            <a:r>
              <a:rPr sz="1800" dirty="0">
                <a:solidFill>
                  <a:schemeClr val="tx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年始，幽门螺杆菌被世界卫生组织 国际癌症研究机构列为最高警示级别的</a:t>
            </a:r>
            <a:endParaRPr sz="1800" dirty="0">
              <a:solidFill>
                <a:schemeClr val="tx2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一级致癌因子！</a:t>
            </a:r>
            <a:endParaRPr sz="28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/>
          <a:srcRect t="2112"/>
          <a:stretch>
            <a:fillRect/>
          </a:stretch>
        </p:blipFill>
        <p:spPr>
          <a:xfrm>
            <a:off x="1155700" y="1522298"/>
            <a:ext cx="9880600" cy="33317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89984" y="0"/>
            <a:ext cx="584106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什么是幽门螺杆菌</a:t>
            </a:r>
            <a:r>
              <a:rPr lang="en-US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4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î$ḻîḑè"/>
          <p:cNvSpPr/>
          <p:nvPr/>
        </p:nvSpPr>
        <p:spPr>
          <a:xfrm>
            <a:off x="0" y="-130358"/>
            <a:ext cx="12192000" cy="1059272"/>
          </a:xfrm>
          <a:prstGeom prst="rect">
            <a:avLst/>
          </a:prstGeom>
          <a:solidFill>
            <a:srgbClr val="36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429918" y="4976402"/>
            <a:ext cx="5989955" cy="1069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一半的国人都感染了“幽菌</a:t>
            </a:r>
            <a:r>
              <a:rPr sz="2000" spc="-5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”,</a:t>
            </a:r>
            <a:r>
              <a:rPr sz="2000" spc="-9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但绝大部分人不知道</a:t>
            </a:r>
            <a:r>
              <a:rPr sz="2000" spc="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中国有一半人都需要“抗幽</a:t>
            </a:r>
            <a:r>
              <a:rPr sz="2800" b="1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sz="2800" b="1" spc="-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8" y="1535943"/>
            <a:ext cx="5006610" cy="4431033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775494" y="2951772"/>
            <a:ext cx="5947853" cy="1332313"/>
            <a:chOff x="5775494" y="2827664"/>
            <a:chExt cx="5947853" cy="1332313"/>
          </a:xfrm>
        </p:grpSpPr>
        <p:grpSp>
          <p:nvGrpSpPr>
            <p:cNvPr id="44" name="组合 43"/>
            <p:cNvGrpSpPr/>
            <p:nvPr/>
          </p:nvGrpSpPr>
          <p:grpSpPr>
            <a:xfrm>
              <a:off x="5775494" y="2827664"/>
              <a:ext cx="5947853" cy="338554"/>
              <a:chOff x="5775494" y="2827664"/>
              <a:chExt cx="5947853" cy="33855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5775494" y="2827664"/>
                <a:ext cx="28905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我国</a:t>
                </a:r>
                <a:r>
                  <a:rPr lang="en-US" altLang="zh-CN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3-10</a:t>
                </a:r>
                <a:r>
                  <a:rPr lang="zh-CN" altLang="en-US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岁儿童，感染比例为</a:t>
                </a:r>
                <a:endParaRPr lang="zh-CN" altLang="en-US" sz="1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8938115" y="2835359"/>
                <a:ext cx="2785232" cy="323165"/>
                <a:chOff x="8863381" y="2812816"/>
                <a:chExt cx="2785232" cy="323165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8863381" y="2877107"/>
                  <a:ext cx="2785232" cy="23552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8863381" y="2877107"/>
                  <a:ext cx="1850112" cy="235526"/>
                </a:xfrm>
                <a:prstGeom prst="rect">
                  <a:avLst/>
                </a:prstGeom>
                <a:solidFill>
                  <a:srgbClr val="3177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9407564" y="2812816"/>
                  <a:ext cx="76174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5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40-60%</a:t>
                  </a:r>
                  <a:endParaRPr lang="zh-CN" altLang="en-US" sz="15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5775494" y="3324543"/>
              <a:ext cx="5947853" cy="338554"/>
              <a:chOff x="5775494" y="3324544"/>
              <a:chExt cx="5947853" cy="33855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5775494" y="3324544"/>
                <a:ext cx="30107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我国</a:t>
                </a:r>
                <a:r>
                  <a:rPr lang="en-US" altLang="zh-CN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20-40</a:t>
                </a:r>
                <a:r>
                  <a:rPr lang="zh-CN" altLang="en-US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岁人群，感染比例为</a:t>
                </a:r>
                <a:endParaRPr lang="zh-CN" altLang="en-US" sz="1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8938115" y="3332239"/>
                <a:ext cx="2785232" cy="323165"/>
                <a:chOff x="8863381" y="3357705"/>
                <a:chExt cx="2785232" cy="323165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8863381" y="3421705"/>
                  <a:ext cx="2785232" cy="23552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8863381" y="3421705"/>
                  <a:ext cx="1966118" cy="235526"/>
                </a:xfrm>
                <a:prstGeom prst="rect">
                  <a:avLst/>
                </a:prstGeom>
                <a:solidFill>
                  <a:srgbClr val="3177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9273206" y="3357705"/>
                  <a:ext cx="1146468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5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45.4-63.1%</a:t>
                  </a:r>
                  <a:endParaRPr lang="en-US" altLang="zh-CN" sz="15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5775494" y="3821423"/>
              <a:ext cx="5947853" cy="338554"/>
              <a:chOff x="5775494" y="3821423"/>
              <a:chExt cx="5947853" cy="33855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5775494" y="3821423"/>
                <a:ext cx="30925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我国</a:t>
                </a:r>
                <a:r>
                  <a:rPr lang="en-US" altLang="zh-CN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70</a:t>
                </a:r>
                <a:r>
                  <a:rPr lang="zh-CN" altLang="en-US" sz="1600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岁以上人群，感染比例为</a:t>
                </a:r>
                <a:endParaRPr lang="zh-CN" altLang="en-US" sz="1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938115" y="3829118"/>
                <a:ext cx="2785232" cy="323165"/>
                <a:chOff x="8863381" y="3824575"/>
                <a:chExt cx="2785232" cy="323165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8863381" y="3881751"/>
                  <a:ext cx="2785232" cy="23552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8863381" y="3881751"/>
                  <a:ext cx="2259544" cy="235526"/>
                </a:xfrm>
                <a:prstGeom prst="rect">
                  <a:avLst/>
                </a:prstGeom>
                <a:solidFill>
                  <a:srgbClr val="3177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9660370" y="3824575"/>
                  <a:ext cx="66556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5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78.9%</a:t>
                  </a:r>
                  <a:endParaRPr lang="zh-CN" altLang="en-US" sz="15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38" name="文本框 37"/>
          <p:cNvSpPr txBox="1"/>
          <p:nvPr/>
        </p:nvSpPr>
        <p:spPr>
          <a:xfrm>
            <a:off x="7070114" y="1717105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en-US" altLang="zh-CN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</a:t>
            </a:r>
            <a:r>
              <a:rPr lang="zh-CN" altLang="en-US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感染率平均高达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59%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37491" y="2213302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个人就有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</a:t>
            </a:r>
            <a:r>
              <a:rPr lang="en-US" altLang="zh-CN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</a:t>
            </a:r>
            <a:endParaRPr lang="en-US" altLang="zh-CN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035184" y="0"/>
            <a:ext cx="80926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幽门螺杆菌的感染现状</a:t>
            </a:r>
            <a:endParaRPr lang="zh-CN" altLang="en-US" sz="4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$ḻîḑè"/>
          <p:cNvSpPr/>
          <p:nvPr/>
        </p:nvSpPr>
        <p:spPr>
          <a:xfrm>
            <a:off x="0" y="-130358"/>
            <a:ext cx="12192000" cy="1059272"/>
          </a:xfrm>
          <a:prstGeom prst="rect">
            <a:avLst/>
          </a:prstGeom>
          <a:solidFill>
            <a:srgbClr val="36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146" y="1289916"/>
            <a:ext cx="7233174" cy="38867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是幽门螺杆菌的唯一传染源</a:t>
            </a: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</a:t>
            </a:r>
            <a:r>
              <a:rPr lang="zh-CN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传染途径主要有以下几个方面</a:t>
            </a: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8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</a:pP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sz="1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共餐传播</a:t>
            </a: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：共餐、经常在外就餐是幽门螺杆菌感染的重要途径之一。</a:t>
            </a:r>
            <a:endParaRPr lang="zh-CN" sz="18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</a:pP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sz="1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粪口传播</a:t>
            </a: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：粪便中存活的幽门螺杆菌污染了水源或食物。</a:t>
            </a:r>
            <a:endParaRPr lang="zh-CN" sz="18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</a:pP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sz="1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母婴传播</a:t>
            </a: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：包括不清洁的哺乳，口对口喂食，咀嚼后喂食，亲吻婴儿口唇，或用大人的餐具、吸管等喂食。</a:t>
            </a:r>
            <a:endParaRPr lang="zh-CN" sz="18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</a:pP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</a:t>
            </a:r>
            <a:r>
              <a:rPr lang="zh-CN" sz="1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医源性传播</a:t>
            </a:r>
            <a:r>
              <a:rPr lang="zh-CN" sz="1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：侵入式检查如胃、喉镜，口腔、牙科、鼻腔治疗等，是造成医源性感染的主要原因。</a:t>
            </a:r>
            <a:endParaRPr lang="zh-CN" sz="18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9698" y="0"/>
            <a:ext cx="80926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幽门螺杆菌有哪些传播途径？</a:t>
            </a:r>
            <a:endParaRPr lang="zh-CN" altLang="en-US" sz="4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https://timgsa.baidu.com/timg?image&amp;quality=80&amp;size=b9999_10000&amp;sec=1604411866205&amp;di=31fac821253bd870c81ce892c0bbdb9c&amp;imgtype=0&amp;src=http%3A%2F%2Fdingyue.ws.126.net%2F2020%2F0219%2F73fea3dcj00q5xrnt001dd200om0099g00it007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17"/>
          <a:stretch>
            <a:fillRect/>
          </a:stretch>
        </p:blipFill>
        <p:spPr bwMode="auto">
          <a:xfrm>
            <a:off x="8499589" y="1577741"/>
            <a:ext cx="3109582" cy="23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604411866205&amp;di=31fac821253bd870c81ce892c0bbdb9c&amp;imgtype=0&amp;src=http%3A%2F%2Fdingyue.ws.126.net%2F2020%2F0219%2F73fea3dcj00q5xrnt001dd200om0099g00it007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6"/>
          <a:stretch>
            <a:fillRect/>
          </a:stretch>
        </p:blipFill>
        <p:spPr bwMode="auto">
          <a:xfrm>
            <a:off x="8482005" y="3906681"/>
            <a:ext cx="3102203" cy="23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5117" y="5464629"/>
            <a:ext cx="541382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一人感染，祸及全家</a:t>
            </a:r>
            <a:endParaRPr lang="zh-CN" altLang="en-US" sz="4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$ḻîḑè"/>
          <p:cNvSpPr/>
          <p:nvPr/>
        </p:nvSpPr>
        <p:spPr>
          <a:xfrm>
            <a:off x="0" y="-130358"/>
            <a:ext cx="12192000" cy="1059272"/>
          </a:xfrm>
          <a:prstGeom prst="rect">
            <a:avLst/>
          </a:prstGeom>
          <a:solidFill>
            <a:srgbClr val="36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741093" y="2402352"/>
            <a:ext cx="4673600" cy="250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成人：</a:t>
            </a:r>
            <a:endParaRPr sz="1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ts val="3345"/>
              </a:lnSpc>
            </a:pPr>
            <a:r>
              <a:rPr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口臭、慢性胃炎、消化道溃疡、</a:t>
            </a:r>
            <a:r>
              <a:rPr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胃癌</a:t>
            </a:r>
            <a:r>
              <a:rPr sz="2800" b="1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胃</a:t>
            </a:r>
            <a:r>
              <a:rPr sz="1800" b="1" spc="-3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MALT</a:t>
            </a:r>
            <a:r>
              <a:rPr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淋巴癌</a:t>
            </a:r>
            <a:r>
              <a:rPr lang="zh-CN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sz="1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br>
              <a:rPr lang="en-US" sz="185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sz="18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>
              <a:lnSpc>
                <a:spcPts val="2145"/>
              </a:lnSpc>
              <a:spcBef>
                <a:spcPts val="100"/>
              </a:spcBef>
              <a:buClrTx/>
              <a:buSzTx/>
              <a:buFontTx/>
            </a:pPr>
            <a:r>
              <a:rPr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儿童：</a:t>
            </a:r>
            <a:endParaRPr sz="1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ts val="2870"/>
              </a:lnSpc>
            </a:pPr>
            <a:r>
              <a:rPr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口臭，胀气，消化不良、</a:t>
            </a:r>
            <a:r>
              <a:rPr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生长发育迟缓！</a:t>
            </a:r>
            <a:endParaRPr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缺铁性贫血!</a:t>
            </a:r>
            <a:endParaRPr sz="1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49698" y="0"/>
            <a:ext cx="80926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感染幽门螺杆菌有什么危害？</a:t>
            </a:r>
            <a:endParaRPr lang="zh-CN" altLang="en-US" sz="4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01" y="1209656"/>
            <a:ext cx="6102030" cy="5416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75972" y="1367358"/>
            <a:ext cx="10438342" cy="710071"/>
          </a:xfrm>
          <a:prstGeom prst="rect">
            <a:avLst/>
          </a:prstGeom>
          <a:noFill/>
        </p:spPr>
        <p:txBody>
          <a:bodyPr wrap="square" lIns="46800" rIns="46800" rtlCol="0" anchor="t" anchorCtr="0">
            <a:norm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3000" b="1" spc="100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通过牙垢、胃粘膜组织</a:t>
            </a:r>
            <a:r>
              <a:rPr lang="zh-CN" altLang="en-US" sz="3000" b="1" spc="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幽门螺杆</a:t>
            </a:r>
            <a:r>
              <a:rPr lang="zh-CN" altLang="en-US" sz="3000" b="1" spc="100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菌，</a:t>
            </a:r>
            <a:r>
              <a:rPr lang="en-US" altLang="zh-CN" sz="3000" b="1" spc="100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3000" b="1" spc="100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分钟快速检测的试纸</a:t>
            </a:r>
            <a:endParaRPr lang="zh-CN" altLang="en-US" sz="3000" b="1" spc="100" dirty="0" smtClean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435" y="178403"/>
            <a:ext cx="685802" cy="7259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2587" y="178403"/>
            <a:ext cx="76699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抗幽卫士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spc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幽门螺杆</a:t>
            </a:r>
            <a:r>
              <a:rPr lang="zh-CN" altLang="en-US" sz="3600" b="1" spc="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菌检测试纸</a:t>
            </a:r>
            <a:endParaRPr lang="zh-CN" altLang="en-US" sz="3600" b="1" spc="100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45563" y="904347"/>
            <a:ext cx="10412028" cy="0"/>
          </a:xfrm>
          <a:prstGeom prst="line">
            <a:avLst/>
          </a:prstGeom>
          <a:ln>
            <a:solidFill>
              <a:srgbClr val="26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238875" y="2400935"/>
            <a:ext cx="5604510" cy="3112770"/>
            <a:chOff x="12261" y="5245"/>
            <a:chExt cx="4514" cy="2268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61" y="5245"/>
              <a:ext cx="4514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椭圆 9"/>
            <p:cNvSpPr/>
            <p:nvPr/>
          </p:nvSpPr>
          <p:spPr>
            <a:xfrm>
              <a:off x="15000" y="6135"/>
              <a:ext cx="975" cy="100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" y="2400300"/>
            <a:ext cx="5853430" cy="311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/>
          <p:nvPr/>
        </p:nvSpPr>
        <p:spPr>
          <a:xfrm>
            <a:off x="1835150" y="4935855"/>
            <a:ext cx="43916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测定更快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分钟即可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时间短，一次只需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分钟，适用于大样本检测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6817995" y="2557763"/>
            <a:ext cx="54114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适用人群更广</a:t>
            </a:r>
            <a:endParaRPr lang="en-US" altLang="zh-CN" sz="24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无禁忌症，孕妇、哺乳期妇女、儿童等均可使用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6817996" y="3739808"/>
            <a:ext cx="4597972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操作简便更安全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操作简单，现象直观，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无需专门设备，无放射性，无创伤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6817995" y="1375719"/>
            <a:ext cx="54121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结果更准更放心</a:t>
            </a:r>
            <a:endParaRPr lang="en-US" altLang="zh-CN" sz="24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灵敏度高，准确性达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80~95%</a:t>
            </a:r>
            <a:endParaRPr lang="en-US" altLang="zh-CN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1834930" y="1394460"/>
            <a:ext cx="4229966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包装更轻便更环保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产品为铝箔袋包装盒，较为轻便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1834930" y="2576504"/>
            <a:ext cx="4229966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体积较小储存方便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产品体积较小，结构简单，贮存时不占体积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1834930" y="3758548"/>
            <a:ext cx="4229966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常温贮存无需冷藏</a:t>
            </a:r>
            <a:endParaRPr lang="zh-CN" altLang="en-US" sz="24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产品常温贮存，无需冷藏，无特殊要求</a:t>
            </a:r>
            <a:endParaRPr lang="zh-CN" altLang="en-US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71"/>
          <p:cNvSpPr/>
          <p:nvPr/>
        </p:nvSpPr>
        <p:spPr>
          <a:xfrm>
            <a:off x="1282407" y="1523225"/>
            <a:ext cx="511078" cy="511077"/>
          </a:xfrm>
          <a:prstGeom prst="ellipse">
            <a:avLst/>
          </a:prstGeom>
          <a:solidFill>
            <a:srgbClr val="266C6A"/>
          </a:solidFill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71"/>
          <p:cNvSpPr/>
          <p:nvPr/>
        </p:nvSpPr>
        <p:spPr>
          <a:xfrm>
            <a:off x="1282407" y="2692590"/>
            <a:ext cx="511078" cy="511077"/>
          </a:xfrm>
          <a:prstGeom prst="ellipse">
            <a:avLst/>
          </a:prstGeom>
          <a:solidFill>
            <a:srgbClr val="266C6A"/>
          </a:solidFill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71"/>
          <p:cNvSpPr/>
          <p:nvPr/>
        </p:nvSpPr>
        <p:spPr>
          <a:xfrm>
            <a:off x="1282407" y="3861955"/>
            <a:ext cx="511078" cy="511077"/>
          </a:xfrm>
          <a:prstGeom prst="ellipse">
            <a:avLst/>
          </a:prstGeom>
          <a:solidFill>
            <a:srgbClr val="266C6A"/>
          </a:solidFill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71"/>
          <p:cNvSpPr/>
          <p:nvPr/>
        </p:nvSpPr>
        <p:spPr>
          <a:xfrm>
            <a:off x="1282407" y="5031321"/>
            <a:ext cx="511078" cy="511077"/>
          </a:xfrm>
          <a:prstGeom prst="ellipse">
            <a:avLst/>
          </a:prstGeom>
          <a:solidFill>
            <a:srgbClr val="266C6A"/>
          </a:solidFill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71"/>
          <p:cNvSpPr/>
          <p:nvPr/>
        </p:nvSpPr>
        <p:spPr>
          <a:xfrm>
            <a:off x="6227371" y="1523225"/>
            <a:ext cx="511078" cy="511077"/>
          </a:xfrm>
          <a:prstGeom prst="ellipse">
            <a:avLst/>
          </a:prstGeom>
          <a:solidFill>
            <a:srgbClr val="266C6A"/>
          </a:solidFill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71"/>
          <p:cNvSpPr/>
          <p:nvPr/>
        </p:nvSpPr>
        <p:spPr>
          <a:xfrm>
            <a:off x="6227371" y="2692590"/>
            <a:ext cx="511078" cy="511077"/>
          </a:xfrm>
          <a:prstGeom prst="ellipse">
            <a:avLst/>
          </a:prstGeom>
          <a:solidFill>
            <a:srgbClr val="266C6A"/>
          </a:solidFill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71"/>
          <p:cNvSpPr/>
          <p:nvPr/>
        </p:nvSpPr>
        <p:spPr>
          <a:xfrm>
            <a:off x="6227371" y="3861955"/>
            <a:ext cx="511078" cy="511077"/>
          </a:xfrm>
          <a:prstGeom prst="ellipse">
            <a:avLst/>
          </a:prstGeom>
          <a:solidFill>
            <a:srgbClr val="266C6A"/>
          </a:solidFill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435" y="178403"/>
            <a:ext cx="685802" cy="72594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272587" y="174358"/>
            <a:ext cx="76699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大优势 护卫健康</a:t>
            </a:r>
            <a:endParaRPr lang="zh-CN" altLang="en-US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45563" y="904347"/>
            <a:ext cx="10412028" cy="0"/>
          </a:xfrm>
          <a:prstGeom prst="line">
            <a:avLst/>
          </a:prstGeom>
          <a:ln>
            <a:solidFill>
              <a:srgbClr val="26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DEFAULT_FONT" val="36;44;4"/>
  <p:tag name="KSO_WM_UNIT_BLOCK" val="0"/>
  <p:tag name="KSO_WM_TEMPLATE_CATEGORY" val="custom"/>
  <p:tag name="KSO_WM_TEMPLATE_INDEX" val="20204363"/>
  <p:tag name="KSO_WM_UNIT_ID" val="custom20204363_9*a*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WPS 演示</Application>
  <PresentationFormat>自定义</PresentationFormat>
  <Paragraphs>160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Calibri</vt:lpstr>
      <vt:lpstr>黑体</vt:lpstr>
      <vt:lpstr>Segoe UI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</dc:creator>
  <cp:lastModifiedBy>燕原儒将</cp:lastModifiedBy>
  <cp:revision>149</cp:revision>
  <dcterms:created xsi:type="dcterms:W3CDTF">2020-11-04T03:45:00Z</dcterms:created>
  <dcterms:modified xsi:type="dcterms:W3CDTF">2021-08-30T12:08:29Z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90A702EC0330400EBAF36B6C91822BEB</vt:lpwstr>
  </property>
</Properties>
</file>