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notesMasterIdLst>
    <p:notesMasterId r:id="rId18"/>
  </p:notesMasterIdLst>
  <p:handoutMasterIdLst>
    <p:handoutMasterId r:id="rId19"/>
  </p:handoutMasterIdLst>
  <p:sldIdLst>
    <p:sldId id="256" r:id="rId7"/>
    <p:sldId id="288" r:id="rId8"/>
    <p:sldId id="304" r:id="rId9"/>
    <p:sldId id="290" r:id="rId10"/>
    <p:sldId id="302" r:id="rId11"/>
    <p:sldId id="323" r:id="rId12"/>
    <p:sldId id="307" r:id="rId13"/>
    <p:sldId id="324" r:id="rId14"/>
    <p:sldId id="338" r:id="rId15"/>
    <p:sldId id="351" r:id="rId16"/>
    <p:sldId id="282" r:id="rId17"/>
  </p:sldIdLst>
  <p:sldSz cx="9144000" cy="6858000" type="screen4x3"/>
  <p:notesSz cx="6760845" cy="9942195"/>
  <p:custShowLst>
    <p:custShow name="自定义放映 1" id="0">
      <p:sldLst>
        <p:sld r:id="rId8"/>
      </p:sldLst>
    </p:custShow>
    <p:custShow name="自定义放映 2" id="1">
      <p:sldLst/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108" d="100"/>
          <a:sy n="108" d="100"/>
        </p:scale>
        <p:origin x="-1704" y="-90"/>
      </p:cViewPr>
      <p:guideLst>
        <p:guide orient="horz" pos="2150"/>
        <p:guide pos="2880"/>
      </p:guideLst>
    </p:cSldViewPr>
  </p:slideViewPr>
  <p:outlineViewPr>
    <p:cViewPr>
      <p:scale>
        <a:sx n="33" d="100"/>
        <a:sy n="33" d="100"/>
      </p:scale>
      <p:origin x="0" y="39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4E0EBF-FEE4-45DD-A2C9-623CB7C00E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3ABBB-D5EB-47EA-A892-7CBEA83484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EE67D-3244-446F-967E-D769AC8E28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1263B-4C53-45A8-9B7B-A5FBB563B0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www.HighNova.com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www.HighNova.com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www.HighNova.com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www.HighNova.com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www.HighNova.com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www.HighNova.com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www.HighNova.com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www.HighNova.com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www.HighNova.com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www.HighNova.com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www.HighNova.com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42939" y="5000625"/>
            <a:ext cx="7858125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57252" y="3602050"/>
            <a:ext cx="7772400" cy="1470025"/>
          </a:xfrm>
        </p:spPr>
        <p:txBody>
          <a:bodyPr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71671" y="5176839"/>
            <a:ext cx="6400800" cy="82393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1D778-B565-4D7E-94D7-64010A445B68}" type="datetimeFigureOut">
              <a:rPr lang="en-US" smtClean="0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B1FF6-39B9-40F5-8B67-33C6354A3D4F}" type="slidenum">
              <a:rPr kumimoji="0" lang="en-US" smtClean="0"/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lnSpc>
                <a:spcPct val="200000"/>
              </a:lnSpc>
              <a:defRPr sz="2400" b="1"/>
            </a:lvl1pPr>
            <a:lvl2pPr>
              <a:lnSpc>
                <a:spcPct val="200000"/>
              </a:lnSpc>
              <a:defRPr sz="2000" b="1"/>
            </a:lvl2pPr>
            <a:lvl3pPr>
              <a:lnSpc>
                <a:spcPct val="200000"/>
              </a:lnSpc>
              <a:defRPr sz="1800" b="1"/>
            </a:lvl3pPr>
            <a:lvl4pPr>
              <a:lnSpc>
                <a:spcPct val="200000"/>
              </a:lnSpc>
              <a:defRPr sz="1600" b="1"/>
            </a:lvl4pPr>
            <a:lvl5pPr>
              <a:lnSpc>
                <a:spcPct val="200000"/>
              </a:lnSpc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1D778-B565-4D7E-94D7-64010A445B68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B1FF6-39B9-40F5-8B67-33C6354A3D4F}" type="slidenum">
              <a:rPr kumimoji="0" lang="en-US" smtClean="0"/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42939" y="3500438"/>
            <a:ext cx="7858125" cy="15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3042" y="3714752"/>
            <a:ext cx="6851671" cy="121918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2911" y="192880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1D778-B565-4D7E-94D7-64010A445B68}" type="datetimeFigureOut">
              <a:rPr lang="en-US" smtClean="0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endParaRPr kumimoji="0"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B1FF6-39B9-40F5-8B67-33C6354A3D4F}" type="slidenum">
              <a:rPr kumimoji="0" lang="en-US" smtClean="0"/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Jingjing\桌面\Romantic_stylish_art_drawin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5" y="-1143000"/>
            <a:ext cx="5475288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/>
        </p:nvCxnSpPr>
        <p:spPr>
          <a:xfrm>
            <a:off x="642939" y="4803776"/>
            <a:ext cx="7858125" cy="1588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3042" y="4010012"/>
            <a:ext cx="6851671" cy="1219188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508104" y="5229201"/>
            <a:ext cx="3019920" cy="150018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r" eaLnBrk="1" latinLnBrk="0" hangingPunct="1"/>
            <a:fld id="{9D21D778-B565-4D7E-94D7-64010A445B68}" type="datetimeFigureOut">
              <a:rPr lang="en-US" smtClean="0"/>
            </a:fld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l" eaLnBrk="1" latinLnBrk="0" hangingPunct="1"/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</a:fld>
            <a:endParaRPr kumimoji="0" lang="en-US" sz="1600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57299"/>
            <a:ext cx="4038600" cy="47688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57299"/>
            <a:ext cx="4038600" cy="47688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1D778-B565-4D7E-94D7-64010A445B68}" type="datetimeFigureOut">
              <a:rPr lang="en-US" smtClean="0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B1FF6-39B9-40F5-8B67-33C6354A3D4F}" type="slidenum">
              <a:rPr kumimoji="0" lang="en-US" smtClean="0"/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8586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071678"/>
            <a:ext cx="4040188" cy="40544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8586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071678"/>
            <a:ext cx="4041775" cy="405448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1D778-B565-4D7E-94D7-64010A445B68}" type="datetimeFigureOut">
              <a:rPr lang="en-US" smtClean="0"/>
            </a:fld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1D778-B565-4D7E-94D7-64010A445B68}" type="datetimeFigureOut">
              <a:rPr lang="en-US" smtClean="0"/>
            </a:fld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B1FF6-39B9-40F5-8B67-33C6354A3D4F}" type="slidenum">
              <a:rPr kumimoji="0" lang="en-US" smtClean="0"/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1D778-B565-4D7E-94D7-64010A445B68}" type="datetimeFigureOut">
              <a:rPr lang="en-US" smtClean="0"/>
            </a:fld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B1FF6-39B9-40F5-8B67-33C6354A3D4F}" type="slidenum">
              <a:rPr kumimoji="0" lang="en-US" smtClean="0"/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>
            <a:normAutofit/>
          </a:bodyPr>
          <a:lstStyle>
            <a:lvl1pPr algn="l"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1D778-B565-4D7E-94D7-64010A445B68}" type="datetimeFigureOut">
              <a:rPr lang="en-US" smtClean="0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B1FF6-39B9-40F5-8B67-33C6354A3D4F}" type="slidenum">
              <a:rPr kumimoji="0" lang="en-US" smtClean="0"/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>
            <a:normAutofit/>
          </a:bodyPr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1D778-B565-4D7E-94D7-64010A445B68}" type="datetimeFigureOut">
              <a:rPr lang="en-US" smtClean="0"/>
            </a:fld>
            <a:endParaRPr 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B1FF6-39B9-40F5-8B67-33C6354A3D4F}" type="slidenum">
              <a:rPr kumimoji="0" lang="en-US" smtClean="0"/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1D778-B565-4D7E-94D7-64010A445B68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B1FF6-39B9-40F5-8B67-33C6354A3D4F}" type="slidenum">
              <a:rPr kumimoji="0" lang="en-US" smtClean="0"/>
            </a:fld>
            <a:endParaRPr kumimoji="0"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21D778-B565-4D7E-94D7-64010A445B68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6B1FF6-39B9-40F5-8B67-33C6354A3D4F}" type="slidenum">
              <a:rPr kumimoji="0" lang="en-US" smtClean="0"/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5.png"/><Relationship Id="rId13" Type="http://schemas.openxmlformats.org/officeDocument/2006/relationships/image" Target="../media/image4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6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ighnova_logo-0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"/>
            <a:ext cx="1187451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34925" y="1485901"/>
            <a:ext cx="4656139" cy="5157788"/>
            <a:chOff x="0" y="0"/>
            <a:chExt cx="7331" cy="8124"/>
          </a:xfrm>
        </p:grpSpPr>
        <p:pic>
          <p:nvPicPr>
            <p:cNvPr id="2051" name="Picture 3" descr="素材1"/>
            <p:cNvPicPr>
              <a:picLocks noChangeAspect="1" noChangeArrowheads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0" y="0"/>
              <a:ext cx="2114" cy="2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2" name="Picture 4" descr="素材1"/>
            <p:cNvPicPr>
              <a:picLocks noChangeAspect="1" noChangeArrowheads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908" y="1742"/>
              <a:ext cx="2114" cy="2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 descr="素材1"/>
            <p:cNvPicPr>
              <a:picLocks noChangeAspect="1" noChangeArrowheads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114" y="3402"/>
              <a:ext cx="2114" cy="2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 descr="素材1"/>
            <p:cNvPicPr>
              <a:picLocks noChangeAspect="1" noChangeArrowheads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5217" y="6010"/>
              <a:ext cx="2114" cy="2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5" name="Picture 7" descr="素材1"/>
            <p:cNvPicPr>
              <a:picLocks noChangeAspect="1" noChangeArrowheads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743" y="4576"/>
              <a:ext cx="2114" cy="21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498475" y="1917701"/>
            <a:ext cx="3302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Arial Black" panose="020B0A04020102020204" pitchFamily="34" charset="0"/>
              </a:rPr>
              <a:t>1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1058865" y="3062288"/>
            <a:ext cx="34448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Arial Black" panose="020B0A04020102020204" pitchFamily="34" charset="0"/>
              </a:rPr>
              <a:t>2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1835149" y="4143376"/>
            <a:ext cx="37465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Arial Black" panose="020B0A04020102020204" pitchFamily="34" charset="0"/>
              </a:rPr>
              <a:t>3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2871789" y="4854576"/>
            <a:ext cx="33178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Arial Black" panose="020B0A04020102020204" pitchFamily="34" charset="0"/>
              </a:rPr>
              <a:t>4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3779839" y="5811839"/>
            <a:ext cx="56832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Arial Black" panose="020B0A04020102020204" pitchFamily="34" charset="0"/>
              </a:rPr>
              <a:t>5</a:t>
            </a:r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8738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>
                <a:solidFill>
                  <a:srgbClr val="37852D"/>
                </a:solidFill>
                <a:latin typeface="Arial Black" panose="020B0A04020102020204" pitchFamily="34" charset="0"/>
              </a:defRPr>
            </a:lvl1pPr>
          </a:lstStyle>
          <a:p>
            <a:r>
              <a:rPr lang="zh-CN" altLang="en-US"/>
              <a:t>www.HighNova.com</a:t>
            </a:r>
            <a:endParaRPr lang="zh-CN" altLang="en-US"/>
          </a:p>
        </p:txBody>
      </p:sp>
      <p:pic>
        <p:nvPicPr>
          <p:cNvPr id="2062" name="Picture 14" descr="highnova_logo-0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31749" y="0"/>
            <a:ext cx="1254125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124200" y="6408738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algn="ctr" eaLnBrk="0" hangingPunct="0"/>
            <a:r>
              <a:rPr lang="zh-CN" altLang="en-US" sz="1400">
                <a:solidFill>
                  <a:srgbClr val="37852D"/>
                </a:solidFill>
                <a:latin typeface="Arial Black" panose="020B0A04020102020204" pitchFamily="34" charset="0"/>
              </a:rPr>
              <a:t>www.HighNova.com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971551" y="1768475"/>
            <a:ext cx="291941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 Black" panose="020B0A04020102020204" pitchFamily="34" charset="0"/>
              </a:rPr>
              <a:t>HighNova</a:t>
            </a:r>
            <a:endParaRPr lang="zh-CN" altLang="en-US" sz="3200" b="1">
              <a:latin typeface="Arial Black" panose="020B0A04020102020204" pitchFamily="34" charset="0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4221163"/>
            <a:ext cx="50038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>
                <a:latin typeface="Arial Black" panose="020B0A04020102020204" pitchFamily="34" charset="0"/>
              </a:rPr>
              <a:t>HighNova</a:t>
            </a:r>
            <a:r>
              <a:rPr lang="zh-CN" altLang="zh-CN" sz="3200"/>
              <a:t>  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汉诺</a:t>
            </a:r>
            <a:r>
              <a:rPr lang="zh-CN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endParaRPr lang="zh-CN" sz="3200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755651" y="4941889"/>
            <a:ext cx="295465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b="1">
                <a:latin typeface="黑体" panose="02010609060101010101" pitchFamily="2" charset="-122"/>
                <a:ea typeface="微软雅黑" panose="020B0503020204020204" pitchFamily="34" charset="-122"/>
              </a:rPr>
              <a:t>专业音视频解决方案提供商</a:t>
            </a:r>
            <a:endParaRPr lang="zh-CN" b="1">
              <a:latin typeface="黑体" panose="0201060906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4716465" y="2349501"/>
            <a:ext cx="268922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ea typeface="微软雅黑" panose="020B0503020204020204" pitchFamily="34" charset="-122"/>
              </a:rPr>
              <a:t>谢  谢</a:t>
            </a:r>
            <a:endParaRPr lang="zh-CN" altLang="en-US" sz="3600" b="1"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>
                <a:latin typeface="Arial Black" panose="020B0A04020102020204" pitchFamily="34" charset="0"/>
                <a:ea typeface="微软雅黑" panose="020B0503020204020204" pitchFamily="34" charset="-122"/>
              </a:rPr>
              <a:t>Thanks</a:t>
            </a:r>
            <a:endParaRPr lang="zh-CN" altLang="en-US" sz="2400" b="1"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2" y="274638"/>
            <a:ext cx="8258175" cy="868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357314"/>
            <a:ext cx="8229600" cy="4768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5ADA78F-C58B-44D5-83A2-63326484067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791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505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6715126"/>
            <a:ext cx="9144000" cy="1428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kern="1200">
          <a:solidFill>
            <a:srgbClr val="C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595959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28344" y="1649405"/>
            <a:ext cx="7286676" cy="1785950"/>
          </a:xfrm>
        </p:spPr>
        <p:txBody>
          <a:bodyPr/>
          <a:lstStyle/>
          <a:p>
            <a:pPr algn="ctr"/>
            <a:r>
              <a:rPr lang="zh-CN" altLang="en-US" b="1" dirty="0" smtClean="0"/>
              <a:t>上好课的一点体会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5157192"/>
            <a:ext cx="6400800" cy="823930"/>
          </a:xfrm>
        </p:spPr>
        <p:txBody>
          <a:bodyPr>
            <a:normAutofit fontScale="72500"/>
          </a:bodyPr>
          <a:lstStyle/>
          <a:p>
            <a:pPr algn="ctr"/>
            <a:r>
              <a:rPr lang="zh-CN" altLang="en-US" sz="2800" b="1" dirty="0" smtClean="0"/>
              <a:t>黄清云</a:t>
            </a:r>
            <a:endParaRPr lang="en-US" altLang="zh-CN" sz="2800" b="1" dirty="0" smtClean="0"/>
          </a:p>
          <a:p>
            <a:pPr algn="ctr"/>
            <a:r>
              <a:rPr lang="en-US" altLang="zh-CN" sz="2800" b="1" dirty="0" smtClean="0"/>
              <a:t>2017.3.</a:t>
            </a:r>
            <a:r>
              <a:rPr lang="en-US" sz="2800" b="1" dirty="0" smtClean="0"/>
              <a:t>31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>
              <a:sym typeface="+mn-ea"/>
            </a:endParaRPr>
          </a:p>
          <a:p>
            <a:pPr marL="0" indent="0" algn="ctr">
              <a:buNone/>
            </a:pPr>
            <a:r>
              <a:rPr lang="zh-CN" altLang="en-US" sz="2800" dirty="0" smtClean="0">
                <a:sym typeface="+mn-ea"/>
              </a:rPr>
              <a:t> 各种信息传播渠道不一 </a:t>
            </a:r>
            <a:endParaRPr lang="zh-CN" altLang="en-US" sz="2800" dirty="0" smtClean="0">
              <a:sym typeface="+mn-ea"/>
            </a:endParaRPr>
          </a:p>
          <a:p>
            <a:pPr marL="0" indent="0" algn="l">
              <a:buNone/>
            </a:pPr>
            <a:r>
              <a:rPr lang="zh-CN" altLang="en-US" sz="2800" dirty="0" smtClean="0">
                <a:sym typeface="+mn-ea"/>
              </a:rPr>
              <a:t>                             </a:t>
            </a:r>
            <a:r>
              <a:rPr lang="zh-CN" altLang="en-US" sz="2800" dirty="0"/>
              <a:t>没有超级媒体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i="1" dirty="0" smtClean="0"/>
              <a:t>祝大家成功！</a:t>
            </a:r>
            <a:endParaRPr lang="zh-CN" altLang="en-US" i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58175" cy="868362"/>
          </a:xfrm>
        </p:spPr>
        <p:txBody>
          <a:bodyPr/>
          <a:lstStyle/>
          <a:p>
            <a:pPr algn="ctr"/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9" y="1365879"/>
            <a:ext cx="8229600" cy="4125923"/>
          </a:xfrm>
        </p:spPr>
        <p:txBody>
          <a:bodyPr>
            <a:normAutofit/>
          </a:bodyPr>
          <a:lstStyle/>
          <a:p>
            <a:pPr marL="800100" lvl="1" indent="-342900" algn="ctr">
              <a:buFont typeface="Wingdings" panose="05000000000000000000" charset="0"/>
              <a:buChar char="n"/>
            </a:pPr>
            <a:r>
              <a:rPr lang="zh-CN" altLang="en-US" sz="2400" dirty="0" smtClean="0">
                <a:sym typeface="+mn-ea"/>
              </a:rPr>
              <a:t>教育是科学，必须探索其规律。</a:t>
            </a:r>
            <a:endParaRPr lang="zh-CN" altLang="en-US" sz="2400" dirty="0" smtClean="0">
              <a:sym typeface="+mn-ea"/>
            </a:endParaRPr>
          </a:p>
          <a:p>
            <a:pPr marL="800100" lvl="1" indent="-342900" algn="ctr">
              <a:buFont typeface="Wingdings" panose="05000000000000000000" charset="0"/>
              <a:buChar char="n"/>
            </a:pPr>
            <a:r>
              <a:rPr lang="zh-CN" altLang="en-US" sz="2400" dirty="0" smtClean="0"/>
              <a:t>教育是艺术，必须要有创造性。</a:t>
            </a:r>
            <a:endParaRPr lang="zh-CN" altLang="en-US" sz="2400" dirty="0" smtClean="0"/>
          </a:p>
          <a:p>
            <a:pPr marL="800100" lvl="1" indent="-342900" algn="ctr">
              <a:buFont typeface="Wingdings" panose="05000000000000000000" charset="0"/>
              <a:buChar char="n"/>
            </a:pPr>
            <a:r>
              <a:rPr lang="zh-CN" altLang="en-US" sz="2400" dirty="0" smtClean="0"/>
              <a:t>教育是事业，必须有奉献精神。</a:t>
            </a: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58175" cy="868362"/>
          </a:xfrm>
        </p:spPr>
        <p:txBody>
          <a:bodyPr/>
          <a:lstStyle/>
          <a:p>
            <a:pPr algn="ctr"/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1637" y="1044881"/>
            <a:ext cx="7643866" cy="4768850"/>
          </a:xfrm>
        </p:spPr>
        <p:txBody>
          <a:bodyPr>
            <a:normAutofit fontScale="90000"/>
          </a:bodyPr>
          <a:lstStyle/>
          <a:p>
            <a:pPr marL="457200" lvl="1" indent="0" algn="ctr">
              <a:buNone/>
            </a:pPr>
            <a:r>
              <a:rPr lang="zh-CN" altLang="en-US" sz="3200" dirty="0" smtClean="0">
                <a:sym typeface="+mn-ea"/>
              </a:rPr>
              <a:t>教书育人、立德树人</a:t>
            </a:r>
            <a:endParaRPr lang="zh-CN" altLang="en-US" sz="3200" dirty="0" smtClean="0">
              <a:sym typeface="+mn-ea"/>
            </a:endParaRPr>
          </a:p>
          <a:p>
            <a:pPr marL="457200" lvl="1" indent="0" algn="ctr">
              <a:buNone/>
            </a:pPr>
            <a:r>
              <a:rPr lang="zh-CN" altLang="en-US" sz="3200" dirty="0" smtClean="0">
                <a:sym typeface="+mn-ea"/>
              </a:rPr>
              <a:t>    是教学工作应有之义。</a:t>
            </a:r>
            <a:endParaRPr lang="zh-CN" altLang="en-US" sz="3200" dirty="0" smtClean="0">
              <a:sym typeface="+mn-ea"/>
            </a:endParaRPr>
          </a:p>
          <a:p>
            <a:pPr marL="457200" lvl="1" indent="0" algn="l">
              <a:buNone/>
            </a:pPr>
            <a:endParaRPr lang="zh-CN" altLang="en-US" sz="3200" dirty="0" smtClean="0">
              <a:sym typeface="+mn-ea"/>
            </a:endParaRPr>
          </a:p>
          <a:p>
            <a:pPr marL="457200" lvl="1" indent="0" algn="ctr">
              <a:buNone/>
            </a:pPr>
            <a:r>
              <a:rPr lang="zh-CN" altLang="en-US" sz="2400" dirty="0" smtClean="0">
                <a:sym typeface="+mn-ea"/>
              </a:rPr>
              <a:t>没有无教学的教育，也没有无教育的教学。</a:t>
            </a:r>
            <a:endParaRPr lang="zh-CN" altLang="en-US" sz="2400" dirty="0" smtClean="0">
              <a:sym typeface="+mn-ea"/>
            </a:endParaRPr>
          </a:p>
          <a:p>
            <a:pPr marL="457200" lvl="1" indent="0" algn="r">
              <a:buNone/>
            </a:pPr>
            <a:r>
              <a:rPr lang="en-US" altLang="zh-CN" sz="2400" dirty="0" smtClean="0">
                <a:sym typeface="+mn-ea"/>
              </a:rPr>
              <a:t>——</a:t>
            </a:r>
            <a:r>
              <a:rPr lang="zh-CN" altLang="en-US" sz="2400" dirty="0" smtClean="0">
                <a:sym typeface="+mn-ea"/>
              </a:rPr>
              <a:t>赫尔巴特</a:t>
            </a:r>
            <a:endParaRPr lang="zh-CN" altLang="en-US" sz="2400" dirty="0" smtClean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7" y="463868"/>
            <a:ext cx="8258175" cy="868362"/>
          </a:xfrm>
        </p:spPr>
        <p:txBody>
          <a:bodyPr/>
          <a:lstStyle/>
          <a:p>
            <a:pPr algn="ctr"/>
            <a:r>
              <a:rPr lang="en-US" altLang="zh-CN" sz="2800" dirty="0" smtClean="0"/>
              <a:t> </a:t>
            </a:r>
            <a:r>
              <a:rPr lang="en-US" altLang="zh-CN" sz="4000" dirty="0" smtClean="0"/>
              <a:t> </a:t>
            </a:r>
            <a:r>
              <a:rPr lang="zh-CN" altLang="en-US" sz="4000" dirty="0" smtClean="0"/>
              <a:t>教学中心的转移</a:t>
            </a:r>
            <a:endParaRPr lang="zh-CN" altLang="en-US" sz="40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96290" y="1332534"/>
            <a:ext cx="4038600" cy="4768865"/>
          </a:xfrm>
        </p:spPr>
        <p:txBody>
          <a:bodyPr>
            <a:normAutofit/>
          </a:bodyPr>
          <a:lstStyle/>
          <a:p>
            <a:pPr marL="0" lvl="1">
              <a:buNone/>
            </a:pPr>
            <a:r>
              <a:rPr lang="zh-CN" altLang="en-US" sz="2400" dirty="0" smtClean="0"/>
              <a:t> </a:t>
            </a:r>
            <a:endParaRPr lang="zh-CN" altLang="en-US" sz="2400" dirty="0" smtClean="0"/>
          </a:p>
          <a:p>
            <a:pPr marL="0" lvl="1">
              <a:buNone/>
            </a:pPr>
            <a:endParaRPr lang="zh-CN" altLang="en-US" sz="2400" dirty="0" smtClean="0">
              <a:sym typeface="+mn-ea"/>
            </a:endParaRPr>
          </a:p>
          <a:p>
            <a:pPr marL="0" lvl="1">
              <a:buNone/>
            </a:pPr>
            <a:r>
              <a:rPr lang="zh-CN" altLang="en-US" sz="3200" dirty="0" smtClean="0">
                <a:sym typeface="+mn-ea"/>
              </a:rPr>
              <a:t>教师为中心</a:t>
            </a:r>
            <a:endParaRPr lang="zh-CN" altLang="en-US" sz="3200" dirty="0" smtClean="0">
              <a:sym typeface="+mn-ea"/>
            </a:endParaRPr>
          </a:p>
          <a:p>
            <a:pPr marL="0" lvl="1">
              <a:buNone/>
            </a:pPr>
            <a:r>
              <a:rPr lang="zh-CN" altLang="en-US" sz="3200" dirty="0" smtClean="0">
                <a:sym typeface="+mn-ea"/>
              </a:rPr>
              <a:t>课堂为中心</a:t>
            </a:r>
            <a:endParaRPr lang="zh-CN" altLang="en-US" sz="3200" dirty="0" smtClean="0">
              <a:sym typeface="+mn-ea"/>
            </a:endParaRPr>
          </a:p>
          <a:p>
            <a:pPr marL="0" lvl="1">
              <a:buNone/>
            </a:pPr>
            <a:r>
              <a:rPr lang="zh-CN" altLang="en-US" sz="3200" dirty="0" smtClean="0">
                <a:sym typeface="+mn-ea"/>
              </a:rPr>
              <a:t>书本为中心</a:t>
            </a:r>
            <a:endParaRPr lang="zh-CN" altLang="en-US" sz="3200" dirty="0" smtClean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635" y="1596059"/>
            <a:ext cx="4038600" cy="4768865"/>
          </a:xfrm>
        </p:spPr>
        <p:txBody>
          <a:bodyPr/>
          <a:p>
            <a:pPr marL="0" lvl="1" indent="0" algn="l">
              <a:buNone/>
            </a:pPr>
            <a:endParaRPr lang="zh-CN" altLang="en-US" sz="3200" dirty="0" smtClean="0"/>
          </a:p>
          <a:p>
            <a:pPr marL="0" lvl="1" indent="0" algn="l">
              <a:buNone/>
            </a:pPr>
            <a:r>
              <a:rPr lang="zh-CN" altLang="en-US" sz="3200" dirty="0" smtClean="0"/>
              <a:t>学生为中心</a:t>
            </a:r>
            <a:endParaRPr lang="zh-CN" altLang="en-US" sz="3200" dirty="0" smtClean="0"/>
          </a:p>
          <a:p>
            <a:pPr marL="0" lvl="1" indent="0" algn="l">
              <a:buNone/>
            </a:pPr>
            <a:r>
              <a:rPr lang="zh-CN" altLang="en-US" sz="3200" dirty="0" smtClean="0"/>
              <a:t>（活动）为中心</a:t>
            </a:r>
            <a:endParaRPr lang="zh-CN" altLang="en-US" sz="3200" dirty="0" smtClean="0"/>
          </a:p>
          <a:p>
            <a:pPr marL="0" lvl="1" indent="0" algn="l">
              <a:buNone/>
            </a:pPr>
            <a:r>
              <a:rPr lang="zh-CN" altLang="en-US" sz="3200" dirty="0" smtClean="0"/>
              <a:t>（经验）为中心</a:t>
            </a:r>
            <a:endParaRPr lang="zh-CN" altLang="en-US" sz="3200" dirty="0" smtClean="0"/>
          </a:p>
        </p:txBody>
      </p:sp>
      <p:sp>
        <p:nvSpPr>
          <p:cNvPr id="5" name="右箭头 4"/>
          <p:cNvSpPr/>
          <p:nvPr/>
        </p:nvSpPr>
        <p:spPr>
          <a:xfrm>
            <a:off x="3348355" y="2708910"/>
            <a:ext cx="1511935" cy="7924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7929619" cy="868362"/>
          </a:xfrm>
        </p:spPr>
        <p:txBody>
          <a:bodyPr/>
          <a:lstStyle/>
          <a:p>
            <a:pPr algn="ctr"/>
            <a:r>
              <a:rPr lang="zh-CN" altLang="en-US" sz="2800" dirty="0" smtClean="0"/>
              <a:t> 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教育的四根支柱</a:t>
            </a:r>
            <a:endParaRPr lang="zh-CN" altLang="en-US" sz="28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7224" y="1714488"/>
            <a:ext cx="7286676" cy="476885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dirty="0" smtClean="0"/>
              <a:t> 1</a:t>
            </a:r>
            <a:r>
              <a:rPr lang="zh-CN" altLang="en-US" dirty="0" smtClean="0"/>
              <a:t>、学习认知</a:t>
            </a:r>
            <a:endParaRPr lang="zh-CN" altLang="en-US" dirty="0" smtClean="0"/>
          </a:p>
          <a:p>
            <a:pPr algn="ctr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、学习做事</a:t>
            </a:r>
            <a:endParaRPr lang="zh-CN" altLang="en-US" dirty="0" smtClean="0"/>
          </a:p>
          <a:p>
            <a:pPr algn="ctr"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、学习共处</a:t>
            </a:r>
            <a:endParaRPr lang="zh-CN" altLang="en-US" dirty="0" smtClean="0"/>
          </a:p>
          <a:p>
            <a:pPr algn="ctr"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、学习生存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58175" cy="868362"/>
          </a:xfrm>
        </p:spPr>
        <p:txBody>
          <a:bodyPr/>
          <a:lstStyle/>
          <a:p>
            <a:pPr algn="ctr"/>
            <a:r>
              <a:rPr lang="zh-CN" altLang="en-US" dirty="0" smtClean="0"/>
              <a:t> </a:t>
            </a:r>
            <a:r>
              <a:rPr lang="en-US" altLang="zh-CN" dirty="0" smtClean="0"/>
              <a:t> </a:t>
            </a:r>
            <a:r>
              <a:rPr lang="zh-CN" altLang="en-US" dirty="0" smtClean="0"/>
              <a:t> 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0225" y="1449070"/>
            <a:ext cx="7643866" cy="4768850"/>
          </a:xfrm>
        </p:spPr>
        <p:txBody>
          <a:bodyPr>
            <a:normAutofit lnSpcReduction="20000"/>
          </a:bodyPr>
          <a:lstStyle/>
          <a:p>
            <a:pPr>
              <a:lnSpc>
                <a:spcPct val="180000"/>
              </a:lnSpc>
              <a:buNone/>
            </a:pPr>
            <a:r>
              <a:rPr lang="zh-CN" altLang="en-US" sz="1800" dirty="0" smtClean="0"/>
              <a:t>         </a:t>
            </a:r>
            <a:r>
              <a:rPr lang="zh-CN" altLang="en-US" sz="3200" dirty="0" smtClean="0"/>
              <a:t>必须明确承担的教育任务是高等教育，是应用技术本科教育，</a:t>
            </a:r>
            <a:r>
              <a:rPr lang="zh-CN" altLang="en-US" sz="3200" dirty="0" smtClean="0">
                <a:sym typeface="+mn-ea"/>
              </a:rPr>
              <a:t>不是中学教育；是</a:t>
            </a:r>
            <a:r>
              <a:rPr lang="zh-CN" altLang="en-US" sz="3200" dirty="0" smtClean="0"/>
              <a:t>大众化教育，不是精英教育。</a:t>
            </a:r>
            <a:r>
              <a:rPr lang="zh-CN" altLang="en-US" sz="3600" dirty="0" smtClean="0"/>
              <a:t> </a:t>
            </a:r>
            <a:endParaRPr lang="en-US" altLang="zh-CN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5786" y="785794"/>
            <a:ext cx="7900985" cy="868362"/>
          </a:xfrm>
        </p:spPr>
        <p:txBody>
          <a:bodyPr/>
          <a:lstStyle/>
          <a:p>
            <a:pPr algn="ctr"/>
            <a:r>
              <a:rPr lang="en-US" sz="2800" dirty="0" smtClean="0"/>
              <a:t> </a:t>
            </a:r>
            <a:endParaRPr lang="en-US" sz="28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853" y="1383971"/>
            <a:ext cx="8229600" cy="47688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dirty="0" smtClean="0"/>
              <a:t> </a:t>
            </a:r>
            <a:r>
              <a:rPr lang="zh-CN" altLang="en-US" sz="3200" dirty="0" smtClean="0"/>
              <a:t>教学有共性，各科有特性。</a:t>
            </a:r>
            <a:endParaRPr lang="zh-CN" altLang="en-US" sz="3200" dirty="0" smtClean="0"/>
          </a:p>
          <a:p>
            <a:pPr marL="0" indent="0" algn="ctr">
              <a:buNone/>
            </a:pPr>
            <a:endParaRPr lang="zh-CN" altLang="en-US" sz="3200" dirty="0" smtClean="0"/>
          </a:p>
          <a:p>
            <a:pPr marL="0" indent="0" algn="ctr">
              <a:buNone/>
            </a:pPr>
            <a:r>
              <a:rPr lang="zh-CN" altLang="en-US" sz="3200" dirty="0" smtClean="0"/>
              <a:t>各门课程应明确在人才培养中的位置和功能。</a:t>
            </a:r>
            <a:endParaRPr lang="zh-CN" alt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0099" y="500042"/>
            <a:ext cx="7143801" cy="868362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2800" dirty="0" smtClean="0"/>
              <a:t> </a:t>
            </a:r>
            <a:endParaRPr lang="en-US" sz="2800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57224" y="1714488"/>
            <a:ext cx="7000924" cy="4768850"/>
          </a:xfrm>
        </p:spPr>
        <p:txBody>
          <a:bodyPr>
            <a:normAutofit fontScale="90000" lnSpcReduction="10000"/>
          </a:bodyPr>
          <a:lstStyle/>
          <a:p>
            <a:pPr marL="0" indent="0">
              <a:buNone/>
            </a:pPr>
            <a:r>
              <a:rPr lang="zh-CN" altLang="en-US" sz="2800" dirty="0" smtClean="0"/>
              <a:t>教学应注重培养学生的阅读能力、记笔记能力、</a:t>
            </a:r>
            <a:endParaRPr lang="zh-CN" altLang="en-US" sz="2800" dirty="0" smtClean="0"/>
          </a:p>
          <a:p>
            <a:pPr marL="0" indent="0">
              <a:buNone/>
            </a:pPr>
            <a:r>
              <a:rPr lang="zh-CN" altLang="en-US" sz="2800" dirty="0" smtClean="0"/>
              <a:t>收集资料的能力、思维能力、研究能力。</a:t>
            </a:r>
            <a:endParaRPr lang="zh-CN" altLang="en-US" sz="2800" dirty="0" smtClean="0"/>
          </a:p>
          <a:p>
            <a:pPr marL="0" indent="0">
              <a:buNone/>
            </a:pPr>
            <a:endParaRPr lang="zh-CN" altLang="en-US" sz="2800" dirty="0"/>
          </a:p>
          <a:p>
            <a:pPr marL="0" indent="0">
              <a:buNone/>
            </a:pPr>
            <a:endParaRPr lang="zh-CN" altLang="en-US" sz="2800" dirty="0"/>
          </a:p>
          <a:p>
            <a:pPr marL="0" indent="0">
              <a:buNone/>
            </a:pPr>
            <a:endParaRPr lang="zh-CN" altLang="en-US" sz="2800" dirty="0"/>
          </a:p>
          <a:p>
            <a:pPr marL="0" indent="0" algn="ctr">
              <a:buNone/>
            </a:pP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3755" y="729934"/>
            <a:ext cx="8229600" cy="476885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altLang="zh-CN" sz="2800"/>
              <a:t> </a:t>
            </a:r>
            <a:r>
              <a:rPr lang="zh-CN" altLang="en-US" sz="2800">
                <a:sym typeface="+mn-ea"/>
              </a:rPr>
              <a:t>  每节课</a:t>
            </a:r>
            <a:endParaRPr lang="zh-CN" altLang="en-US" sz="2800">
              <a:sym typeface="+mn-ea"/>
            </a:endParaRPr>
          </a:p>
          <a:p>
            <a:pPr algn="l">
              <a:buFont typeface="Wingdings" panose="05000000000000000000" charset="0"/>
              <a:buChar char="n"/>
            </a:pPr>
            <a:r>
              <a:rPr lang="zh-CN" altLang="en-US"/>
              <a:t>应明确本节课的目标、要求；</a:t>
            </a:r>
            <a:endParaRPr lang="zh-CN" altLang="en-US"/>
          </a:p>
          <a:p>
            <a:pPr algn="l">
              <a:buFont typeface="Wingdings" panose="05000000000000000000" charset="0"/>
              <a:buChar char="n"/>
            </a:pPr>
            <a:r>
              <a:rPr lang="zh-CN" altLang="en-US"/>
              <a:t>在本门课程中的地位、作用；</a:t>
            </a:r>
            <a:endParaRPr lang="zh-CN" altLang="en-US"/>
          </a:p>
          <a:p>
            <a:pPr algn="l">
              <a:buFont typeface="Wingdings" panose="05000000000000000000" charset="0"/>
              <a:buChar char="n"/>
            </a:pPr>
            <a:r>
              <a:rPr lang="zh-CN" altLang="en-US"/>
              <a:t>重点、难点、内外部联系；</a:t>
            </a:r>
            <a:endParaRPr lang="zh-CN" altLang="en-US"/>
          </a:p>
          <a:p>
            <a:pPr algn="l">
              <a:buFont typeface="Wingdings" panose="05000000000000000000" charset="0"/>
              <a:buChar char="n"/>
            </a:pPr>
            <a:r>
              <a:rPr lang="zh-CN" altLang="en-US"/>
              <a:t>应注重问题导向的学习；</a:t>
            </a:r>
            <a:endParaRPr lang="zh-CN" altLang="en-US"/>
          </a:p>
          <a:p>
            <a:pPr algn="l">
              <a:buFont typeface="Wingdings" panose="05000000000000000000" charset="0"/>
              <a:buChar char="n"/>
            </a:pPr>
            <a:r>
              <a:rPr lang="zh-CN" altLang="en-US"/>
              <a:t>要比较，有比较才有鉴别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65588" y="523240"/>
            <a:ext cx="2749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en-US" sz="3200">
                <a:solidFill>
                  <a:srgbClr val="FF0000"/>
                </a:solidFill>
                <a:sym typeface="+mn-ea"/>
              </a:rPr>
              <a:t> </a:t>
            </a:r>
            <a:endParaRPr lang="en-US" sz="32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绿色个性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职业教育大会学习体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Jingjing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绿色个性模板</Template>
  <TotalTime>0</TotalTime>
  <Words>449</Words>
  <Application>WPS 演示</Application>
  <PresentationFormat>全屏显示(4:3)</PresentationFormat>
  <Paragraphs>73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11</vt:i4>
      </vt:variant>
      <vt:variant>
        <vt:lpstr>自定义放映</vt:lpstr>
      </vt:variant>
      <vt:variant>
        <vt:i4>2</vt:i4>
      </vt:variant>
    </vt:vector>
  </HeadingPairs>
  <TitlesOfParts>
    <vt:vector size="27" baseType="lpstr">
      <vt:lpstr>Arial</vt:lpstr>
      <vt:lpstr>宋体</vt:lpstr>
      <vt:lpstr>Wingdings</vt:lpstr>
      <vt:lpstr>Arial Black</vt:lpstr>
      <vt:lpstr>微软雅黑</vt:lpstr>
      <vt:lpstr>黑体</vt:lpstr>
      <vt:lpstr>Calibri</vt:lpstr>
      <vt:lpstr>Wingdings</vt:lpstr>
      <vt:lpstr>Arial Unicode MS</vt:lpstr>
      <vt:lpstr>绿色个性模板</vt:lpstr>
      <vt:lpstr>自定义设计方案_6</vt:lpstr>
      <vt:lpstr>自定义设计方案_7</vt:lpstr>
      <vt:lpstr>自定义设计方案_8</vt:lpstr>
      <vt:lpstr>职业教育大会学习体会</vt:lpstr>
      <vt:lpstr>上好课的一点体会</vt:lpstr>
      <vt:lpstr> </vt:lpstr>
      <vt:lpstr> </vt:lpstr>
      <vt:lpstr>  教学中心的转移</vt:lpstr>
      <vt:lpstr>  教育的四根支柱</vt:lpstr>
      <vt:lpstr>   </vt:lpstr>
      <vt:lpstr> </vt:lpstr>
      <vt:lpstr> </vt:lpstr>
      <vt:lpstr>PowerPoint 演示文稿</vt:lpstr>
      <vt:lpstr> </vt:lpstr>
      <vt:lpstr>谢谢大家！</vt:lpstr>
      <vt:lpstr>自定义放映 1</vt:lpstr>
      <vt:lpstr>自定义放映 2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上海民办高校转型发展与探索</dc:title>
  <dc:creator>微软用户</dc:creator>
  <cp:lastModifiedBy>lenovo</cp:lastModifiedBy>
  <cp:revision>170</cp:revision>
  <cp:lastPrinted>2017-01-06T02:39:00Z</cp:lastPrinted>
  <dcterms:created xsi:type="dcterms:W3CDTF">2014-09-24T05:35:00Z</dcterms:created>
  <dcterms:modified xsi:type="dcterms:W3CDTF">2017-03-31T05:10:51Z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