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616" r:id="rId4"/>
    <p:sldId id="370" r:id="rId5"/>
    <p:sldId id="323" r:id="rId6"/>
    <p:sldId id="637" r:id="rId7"/>
    <p:sldId id="625" r:id="rId8"/>
    <p:sldId id="626" r:id="rId9"/>
    <p:sldId id="642" r:id="rId10"/>
    <p:sldId id="661" r:id="rId11"/>
    <p:sldId id="617" r:id="rId12"/>
    <p:sldId id="627" r:id="rId13"/>
    <p:sldId id="638" r:id="rId14"/>
    <p:sldId id="628" r:id="rId15"/>
    <p:sldId id="618" r:id="rId16"/>
    <p:sldId id="631" r:id="rId17"/>
    <p:sldId id="639" r:id="rId18"/>
    <p:sldId id="632" r:id="rId19"/>
    <p:sldId id="619" r:id="rId20"/>
    <p:sldId id="633" r:id="rId21"/>
    <p:sldId id="640" r:id="rId22"/>
    <p:sldId id="634" r:id="rId23"/>
    <p:sldId id="641" r:id="rId24"/>
    <p:sldId id="657" r:id="rId25"/>
    <p:sldId id="658" r:id="rId26"/>
    <p:sldId id="659" r:id="rId27"/>
    <p:sldId id="662" r:id="rId28"/>
    <p:sldId id="319" r:id="rId29"/>
  </p:sldIdLst>
  <p:sldSz cx="24384000" cy="13716000"/>
  <p:notesSz cx="6858000" cy="9144000"/>
  <p:custDataLst>
    <p:tags r:id="rId3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algn="ctr">
              <a:defRPr sz="9100" spc="-182">
                <a:solidFill>
                  <a:schemeClr val="accent1">
                    <a:hueOff val="114395"/>
                    <a:lumOff val="-24959"/>
                  </a:schemeClr>
                </a:solidFill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说明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07" name="事实信息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事实信息</a:t>
            </a:r>
          </a:p>
        </p:txBody>
      </p:sp>
      <p:sp>
        <p:nvSpPr>
          <p:cNvPr id="10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属性</a:t>
            </a:r>
          </a:p>
        </p:txBody>
      </p:sp>
      <p:sp>
        <p:nvSpPr>
          <p:cNvPr id="116" name="正文级别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810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810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810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810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810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图像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5" name="图像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6" name="图像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图像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演示文稿标题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 algn="ctr">
              <a:defRPr sz="9100" spc="-182">
                <a:solidFill>
                  <a:schemeClr val="accent1">
                    <a:hueOff val="114395"/>
                    <a:lumOff val="-24959"/>
                  </a:schemeClr>
                </a:solidFill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24" name="正文级别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幻灯片标题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幻灯片副标题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3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63" name="幻灯片标题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72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0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8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89" name="议程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议程副标题</a:t>
            </a:r>
          </a:p>
        </p:txBody>
      </p:sp>
      <p:sp>
        <p:nvSpPr>
          <p:cNvPr id="9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议程主题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3" name="正文级别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联系方式：400-999-8293"/>
          <p:cNvSpPr txBox="1"/>
          <p:nvPr>
            <p:ph type="body" idx="21"/>
          </p:nvPr>
        </p:nvSpPr>
        <p:spPr>
          <a:xfrm>
            <a:off x="17410269" y="12297557"/>
            <a:ext cx="6476208" cy="636979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E5E5E"/>
                </a:solidFill>
              </a:defRPr>
            </a:lvl1pPr>
          </a:lstStyle>
          <a:p>
            <a:r>
              <a:t>联系方式：400-999-8293</a:t>
            </a:r>
          </a:p>
        </p:txBody>
      </p:sp>
      <p:sp>
        <p:nvSpPr>
          <p:cNvPr id="152" name="员工手册电脑版（原生版）"/>
          <p:cNvSpPr txBox="1"/>
          <p:nvPr>
            <p:ph type="ctrTitle"/>
          </p:nvPr>
        </p:nvSpPr>
        <p:spPr>
          <a:xfrm>
            <a:off x="8215988" y="6123799"/>
            <a:ext cx="10798318" cy="146840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500"/>
              </a:spcBef>
              <a:defRPr sz="5400" b="0" spc="0">
                <a:solidFill>
                  <a:srgbClr val="005493"/>
                </a:solidFill>
              </a:defRPr>
            </a:lvl1pPr>
          </a:lstStyle>
          <a:p>
            <a:r>
              <a:rPr lang="zh-CN" altLang="en-US"/>
              <a:t>项目收支预算</a:t>
            </a:r>
            <a:r>
              <a:rPr lang="zh-CN" altLang="en-US"/>
              <a:t>填报</a:t>
            </a:r>
            <a:endParaRPr lang="zh-CN" altLang="en-US"/>
          </a:p>
        </p:txBody>
      </p:sp>
      <p:sp>
        <p:nvSpPr>
          <p:cNvPr id="153" name="矩形"/>
          <p:cNvSpPr/>
          <p:nvPr/>
        </p:nvSpPr>
        <p:spPr>
          <a:xfrm>
            <a:off x="23238753" y="12549805"/>
            <a:ext cx="1067893" cy="1242616"/>
          </a:xfrm>
          <a:prstGeom prst="rect">
            <a:avLst/>
          </a:prstGeom>
          <a:solidFill>
            <a:schemeClr val="accent1">
              <a:hueOff val="114395"/>
              <a:lumOff val="-24959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56" name="成组"/>
          <p:cNvGrpSpPr/>
          <p:nvPr/>
        </p:nvGrpSpPr>
        <p:grpSpPr>
          <a:xfrm>
            <a:off x="17974240" y="12156411"/>
            <a:ext cx="1067893" cy="919272"/>
            <a:chOff x="0" y="0"/>
            <a:chExt cx="1067891" cy="919271"/>
          </a:xfrm>
        </p:grpSpPr>
        <p:sp>
          <p:nvSpPr>
            <p:cNvPr id="154" name="矩形"/>
            <p:cNvSpPr/>
            <p:nvPr/>
          </p:nvSpPr>
          <p:spPr>
            <a:xfrm>
              <a:off x="0" y="0"/>
              <a:ext cx="669582" cy="560792"/>
            </a:xfrm>
            <a:prstGeom prst="rect">
              <a:avLst/>
            </a:prstGeom>
            <a:solidFill>
              <a:schemeClr val="accent1">
                <a:hueOff val="114395"/>
                <a:lumOff val="-24959"/>
                <a:alpha val="76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5" name="矩形"/>
            <p:cNvSpPr/>
            <p:nvPr/>
          </p:nvSpPr>
          <p:spPr>
            <a:xfrm>
              <a:off x="398310" y="358479"/>
              <a:ext cx="669582" cy="560793"/>
            </a:xfrm>
            <a:prstGeom prst="rect">
              <a:avLst/>
            </a:prstGeom>
            <a:solidFill>
              <a:schemeClr val="accent1">
                <a:hueOff val="114395"/>
                <a:lumOff val="-24959"/>
                <a:alpha val="126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188" name="成组"/>
          <p:cNvGrpSpPr/>
          <p:nvPr/>
        </p:nvGrpSpPr>
        <p:grpSpPr>
          <a:xfrm>
            <a:off x="5683807" y="5682233"/>
            <a:ext cx="13653944" cy="2351534"/>
            <a:chOff x="0" y="0"/>
            <a:chExt cx="13653943" cy="2351533"/>
          </a:xfrm>
        </p:grpSpPr>
        <p:sp>
          <p:nvSpPr>
            <p:cNvPr id="157" name="Line 5"/>
            <p:cNvSpPr/>
            <p:nvPr/>
          </p:nvSpPr>
          <p:spPr>
            <a:xfrm>
              <a:off x="0" y="1896276"/>
              <a:ext cx="13653942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58" name="Line 9"/>
            <p:cNvSpPr/>
            <p:nvPr/>
          </p:nvSpPr>
          <p:spPr>
            <a:xfrm>
              <a:off x="9225536" y="1256658"/>
              <a:ext cx="4428408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59" name="Freeform 11"/>
            <p:cNvSpPr/>
            <p:nvPr/>
          </p:nvSpPr>
          <p:spPr>
            <a:xfrm>
              <a:off x="11524392" y="1926375"/>
              <a:ext cx="778829" cy="20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0" y="3086"/>
                  </a:moveTo>
                  <a:cubicBezTo>
                    <a:pt x="16566" y="1371"/>
                    <a:pt x="13820" y="0"/>
                    <a:pt x="10800" y="0"/>
                  </a:cubicBezTo>
                  <a:cubicBezTo>
                    <a:pt x="7688" y="0"/>
                    <a:pt x="4942" y="1371"/>
                    <a:pt x="3020" y="3086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10629"/>
                    <a:pt x="0" y="10629"/>
                    <a:pt x="0" y="10629"/>
                  </a:cubicBezTo>
                  <a:cubicBezTo>
                    <a:pt x="0" y="16800"/>
                    <a:pt x="4759" y="21600"/>
                    <a:pt x="10800" y="21600"/>
                  </a:cubicBezTo>
                  <a:cubicBezTo>
                    <a:pt x="16749" y="21600"/>
                    <a:pt x="21600" y="16800"/>
                    <a:pt x="21600" y="10629"/>
                  </a:cubicBezTo>
                  <a:cubicBezTo>
                    <a:pt x="21600" y="3086"/>
                    <a:pt x="21600" y="3086"/>
                    <a:pt x="21600" y="3086"/>
                  </a:cubicBezTo>
                  <a:lnTo>
                    <a:pt x="18580" y="3086"/>
                  </a:lnTo>
                  <a:close/>
                </a:path>
              </a:pathLst>
            </a:cu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0" name="Oval 12"/>
            <p:cNvSpPr/>
            <p:nvPr/>
          </p:nvSpPr>
          <p:spPr>
            <a:xfrm>
              <a:off x="11524392" y="1853007"/>
              <a:ext cx="778830" cy="208819"/>
            </a:xfrm>
            <a:prstGeom prst="ellipse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1" name="Freeform 13"/>
            <p:cNvSpPr/>
            <p:nvPr/>
          </p:nvSpPr>
          <p:spPr>
            <a:xfrm>
              <a:off x="10643978" y="1491812"/>
              <a:ext cx="2537777" cy="29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0"/>
                  </a:moveTo>
                  <a:cubicBezTo>
                    <a:pt x="0" y="12240"/>
                    <a:pt x="1124" y="21600"/>
                    <a:pt x="2472" y="21600"/>
                  </a:cubicBezTo>
                  <a:cubicBezTo>
                    <a:pt x="19128" y="21600"/>
                    <a:pt x="19128" y="21600"/>
                    <a:pt x="19128" y="21600"/>
                  </a:cubicBezTo>
                  <a:cubicBezTo>
                    <a:pt x="20505" y="21600"/>
                    <a:pt x="21600" y="12240"/>
                    <a:pt x="21600" y="4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8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2" name="Freeform 14"/>
            <p:cNvSpPr/>
            <p:nvPr/>
          </p:nvSpPr>
          <p:spPr>
            <a:xfrm>
              <a:off x="10643978" y="0"/>
              <a:ext cx="2537777" cy="149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8" y="0"/>
                  </a:moveTo>
                  <a:cubicBezTo>
                    <a:pt x="2472" y="0"/>
                    <a:pt x="2472" y="0"/>
                    <a:pt x="2472" y="0"/>
                  </a:cubicBezTo>
                  <a:cubicBezTo>
                    <a:pt x="1124" y="0"/>
                    <a:pt x="0" y="1864"/>
                    <a:pt x="0" y="420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4205"/>
                    <a:pt x="21600" y="4205"/>
                    <a:pt x="21600" y="4205"/>
                  </a:cubicBezTo>
                  <a:cubicBezTo>
                    <a:pt x="21600" y="1864"/>
                    <a:pt x="20505" y="0"/>
                    <a:pt x="19128" y="0"/>
                  </a:cubicBezTo>
                  <a:close/>
                </a:path>
              </a:pathLst>
            </a:custGeom>
            <a:solidFill>
              <a:srgbClr val="A9A9A9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3" name="Freeform 15"/>
            <p:cNvSpPr/>
            <p:nvPr/>
          </p:nvSpPr>
          <p:spPr>
            <a:xfrm>
              <a:off x="10775665" y="131685"/>
              <a:ext cx="2272523" cy="136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517"/>
                    <a:pt x="0" y="2517"/>
                    <a:pt x="0" y="2517"/>
                  </a:cubicBezTo>
                  <a:cubicBezTo>
                    <a:pt x="0" y="1153"/>
                    <a:pt x="690" y="0"/>
                    <a:pt x="1505" y="0"/>
                  </a:cubicBezTo>
                  <a:cubicBezTo>
                    <a:pt x="20095" y="0"/>
                    <a:pt x="20095" y="0"/>
                    <a:pt x="20095" y="0"/>
                  </a:cubicBezTo>
                  <a:cubicBezTo>
                    <a:pt x="20942" y="0"/>
                    <a:pt x="21600" y="1153"/>
                    <a:pt x="21600" y="2517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4" name="Freeform 16"/>
            <p:cNvSpPr/>
            <p:nvPr/>
          </p:nvSpPr>
          <p:spPr>
            <a:xfrm>
              <a:off x="10775665" y="131685"/>
              <a:ext cx="2272523" cy="136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517"/>
                    <a:pt x="0" y="2517"/>
                    <a:pt x="0" y="2517"/>
                  </a:cubicBezTo>
                  <a:cubicBezTo>
                    <a:pt x="0" y="1153"/>
                    <a:pt x="690" y="0"/>
                    <a:pt x="1505" y="0"/>
                  </a:cubicBezTo>
                  <a:cubicBezTo>
                    <a:pt x="20095" y="0"/>
                    <a:pt x="20095" y="0"/>
                    <a:pt x="20095" y="0"/>
                  </a:cubicBezTo>
                  <a:cubicBezTo>
                    <a:pt x="20942" y="0"/>
                    <a:pt x="21600" y="1153"/>
                    <a:pt x="21600" y="2517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EBEBEB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5" name="Oval 17"/>
            <p:cNvSpPr/>
            <p:nvPr/>
          </p:nvSpPr>
          <p:spPr>
            <a:xfrm>
              <a:off x="11861132" y="1583992"/>
              <a:ext cx="103470" cy="97825"/>
            </a:xfrm>
            <a:prstGeom prst="ellipse">
              <a:avLst/>
            </a:prstGeom>
            <a:solidFill>
              <a:srgbClr val="D5DADB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6" name="Line 18"/>
            <p:cNvSpPr/>
            <p:nvPr/>
          </p:nvSpPr>
          <p:spPr>
            <a:xfrm flipV="1">
              <a:off x="11650436" y="538030"/>
              <a:ext cx="180598" cy="180599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7" name="Line 19"/>
            <p:cNvSpPr/>
            <p:nvPr/>
          </p:nvSpPr>
          <p:spPr>
            <a:xfrm flipV="1">
              <a:off x="11992817" y="538030"/>
              <a:ext cx="186243" cy="180599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8" name="Line 20"/>
            <p:cNvSpPr/>
            <p:nvPr/>
          </p:nvSpPr>
          <p:spPr>
            <a:xfrm flipV="1">
              <a:off x="11750139" y="460900"/>
              <a:ext cx="329216" cy="331097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9" name="Rectangle 21"/>
            <p:cNvSpPr/>
            <p:nvPr/>
          </p:nvSpPr>
          <p:spPr>
            <a:xfrm>
              <a:off x="11712515" y="1787164"/>
              <a:ext cx="400703" cy="169312"/>
            </a:xfrm>
            <a:prstGeom prst="rect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0" name="Oval 40"/>
            <p:cNvSpPr/>
            <p:nvPr/>
          </p:nvSpPr>
          <p:spPr>
            <a:xfrm>
              <a:off x="9084442" y="1183291"/>
              <a:ext cx="141095" cy="142974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1" name="Freeform 46"/>
            <p:cNvSpPr/>
            <p:nvPr/>
          </p:nvSpPr>
          <p:spPr>
            <a:xfrm>
              <a:off x="9776735" y="801402"/>
              <a:ext cx="1089231" cy="15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208" y="21600"/>
                  </a:lnTo>
                  <a:lnTo>
                    <a:pt x="0" y="1934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2" name="Line 48"/>
            <p:cNvSpPr/>
            <p:nvPr/>
          </p:nvSpPr>
          <p:spPr>
            <a:xfrm>
              <a:off x="10013768" y="993287"/>
              <a:ext cx="306642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3" name="Line 49"/>
            <p:cNvSpPr/>
            <p:nvPr/>
          </p:nvSpPr>
          <p:spPr>
            <a:xfrm>
              <a:off x="10013768" y="1051605"/>
              <a:ext cx="306642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4" name="Line 50"/>
            <p:cNvSpPr/>
            <p:nvPr/>
          </p:nvSpPr>
          <p:spPr>
            <a:xfrm>
              <a:off x="10013768" y="1111804"/>
              <a:ext cx="306642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5" name="Line 51"/>
            <p:cNvSpPr/>
            <p:nvPr/>
          </p:nvSpPr>
          <p:spPr>
            <a:xfrm>
              <a:off x="10013768" y="1170122"/>
              <a:ext cx="306642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6" name="Line 52"/>
            <p:cNvSpPr/>
            <p:nvPr/>
          </p:nvSpPr>
          <p:spPr>
            <a:xfrm>
              <a:off x="10013768" y="1326264"/>
              <a:ext cx="630213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7" name="Line 53"/>
            <p:cNvSpPr/>
            <p:nvPr/>
          </p:nvSpPr>
          <p:spPr>
            <a:xfrm>
              <a:off x="10013768" y="1395870"/>
              <a:ext cx="630213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8" name="Line 54"/>
            <p:cNvSpPr/>
            <p:nvPr/>
          </p:nvSpPr>
          <p:spPr>
            <a:xfrm>
              <a:off x="10013768" y="1467356"/>
              <a:ext cx="630213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9" name="Line 55"/>
            <p:cNvSpPr/>
            <p:nvPr/>
          </p:nvSpPr>
          <p:spPr>
            <a:xfrm>
              <a:off x="10013768" y="1817265"/>
              <a:ext cx="630213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0" name="Line 56"/>
            <p:cNvSpPr/>
            <p:nvPr/>
          </p:nvSpPr>
          <p:spPr>
            <a:xfrm>
              <a:off x="10013768" y="1890632"/>
              <a:ext cx="630213" cy="1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1" name="Oval 58"/>
            <p:cNvSpPr/>
            <p:nvPr/>
          </p:nvSpPr>
          <p:spPr>
            <a:xfrm>
              <a:off x="10013768" y="1533199"/>
              <a:ext cx="188124" cy="188123"/>
            </a:xfrm>
            <a:prstGeom prst="ellipse">
              <a:avLst/>
            </a:prstGeom>
            <a:solidFill>
              <a:srgbClr val="22ABFF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2" name="Oval 59"/>
            <p:cNvSpPr/>
            <p:nvPr/>
          </p:nvSpPr>
          <p:spPr>
            <a:xfrm>
              <a:off x="10521698" y="1567061"/>
              <a:ext cx="122282" cy="126045"/>
            </a:xfrm>
            <a:prstGeom prst="ellipse">
              <a:avLst/>
            </a:prstGeom>
            <a:solidFill>
              <a:srgbClr val="FFBD66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3" name="Freeform 60"/>
            <p:cNvSpPr/>
            <p:nvPr/>
          </p:nvSpPr>
          <p:spPr>
            <a:xfrm>
              <a:off x="10279022" y="1557655"/>
              <a:ext cx="176837" cy="15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64BD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4" name="Freeform 61"/>
            <p:cNvSpPr/>
            <p:nvPr/>
          </p:nvSpPr>
          <p:spPr>
            <a:xfrm>
              <a:off x="10980718" y="1177647"/>
              <a:ext cx="101588" cy="78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00" y="0"/>
                  </a:lnTo>
                  <a:lnTo>
                    <a:pt x="21600" y="21600"/>
                  </a:lnTo>
                  <a:lnTo>
                    <a:pt x="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5" name="Line 64"/>
            <p:cNvSpPr/>
            <p:nvPr/>
          </p:nvSpPr>
          <p:spPr>
            <a:xfrm>
              <a:off x="11027749" y="1177648"/>
              <a:ext cx="5646" cy="78447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6" name="Freeform 65"/>
            <p:cNvSpPr/>
            <p:nvPr/>
          </p:nvSpPr>
          <p:spPr>
            <a:xfrm>
              <a:off x="10976955" y="1130616"/>
              <a:ext cx="99707" cy="4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81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7" name="Rectangle 66"/>
            <p:cNvSpPr/>
            <p:nvPr/>
          </p:nvSpPr>
          <p:spPr>
            <a:xfrm>
              <a:off x="10976955" y="1047843"/>
              <a:ext cx="99707" cy="82775"/>
            </a:xfrm>
            <a:prstGeom prst="rect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grpSp>
        <p:nvGrpSpPr>
          <p:cNvPr id="193" name="成组"/>
          <p:cNvGrpSpPr/>
          <p:nvPr/>
        </p:nvGrpSpPr>
        <p:grpSpPr>
          <a:xfrm>
            <a:off x="5973052" y="3525439"/>
            <a:ext cx="11646115" cy="2388175"/>
            <a:chOff x="0" y="0"/>
            <a:chExt cx="11646113" cy="2388173"/>
          </a:xfrm>
        </p:grpSpPr>
        <p:grpSp>
          <p:nvGrpSpPr>
            <p:cNvPr id="191" name="成组"/>
            <p:cNvGrpSpPr/>
            <p:nvPr/>
          </p:nvGrpSpPr>
          <p:grpSpPr>
            <a:xfrm>
              <a:off x="0" y="0"/>
              <a:ext cx="11646114" cy="2388174"/>
              <a:chOff x="0" y="0"/>
              <a:chExt cx="11646113" cy="2388173"/>
            </a:xfrm>
          </p:grpSpPr>
          <p:pic>
            <p:nvPicPr>
              <p:cNvPr id="189" name="合思|易快报logo照片水印.png" descr="合思|易快报logo照片水印.png"/>
              <p:cNvPicPr>
                <a:picLocks noChangeAspect="1"/>
              </p:cNvPicPr>
              <p:nvPr/>
            </p:nvPicPr>
            <p:blipFill>
              <a:blip r:embed="rId1"/>
              <a:srcRect l="2468"/>
              <a:stretch>
                <a:fillRect/>
              </a:stretch>
            </p:blipFill>
            <p:spPr>
              <a:xfrm>
                <a:off x="0" y="0"/>
                <a:ext cx="11646114" cy="2388175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190" name="hose&amp;费控组合.ai" descr="hose&amp;费控组合.ai"/>
              <p:cNvPicPr>
                <a:picLocks noChangeAspect="1"/>
              </p:cNvPicPr>
              <p:nvPr/>
            </p:nvPicPr>
            <p:blipFill>
              <a:blip r:embed="rId2"/>
              <a:srcRect r="49105"/>
              <a:stretch>
                <a:fillRect/>
              </a:stretch>
            </p:blipFill>
            <p:spPr>
              <a:xfrm>
                <a:off x="322906" y="534063"/>
                <a:ext cx="5887963" cy="1345921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pic>
          <p:nvPicPr>
            <p:cNvPr id="192" name="hose&amp;易快报组合.png" descr="hose&amp;易快报组合.png"/>
            <p:cNvPicPr>
              <a:picLocks noChangeAspect="1"/>
            </p:cNvPicPr>
            <p:nvPr/>
          </p:nvPicPr>
          <p:blipFill>
            <a:blip r:embed="rId3"/>
            <a:srcRect l="71913"/>
            <a:stretch>
              <a:fillRect/>
            </a:stretch>
          </p:blipFill>
          <p:spPr>
            <a:xfrm>
              <a:off x="8078076" y="445342"/>
              <a:ext cx="3084736" cy="148270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" name="文本框 1"/>
          <p:cNvSpPr txBox="1"/>
          <p:nvPr/>
        </p:nvSpPr>
        <p:spPr>
          <a:xfrm>
            <a:off x="7516495" y="7183438"/>
            <a:ext cx="2286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成组"/>
          <p:cNvGrpSpPr/>
          <p:nvPr/>
        </p:nvGrpSpPr>
        <p:grpSpPr>
          <a:xfrm>
            <a:off x="-167300" y="1178053"/>
            <a:ext cx="24653136" cy="12712999"/>
            <a:chOff x="0" y="0"/>
            <a:chExt cx="24653135" cy="12712997"/>
          </a:xfrm>
        </p:grpSpPr>
        <p:grpSp>
          <p:nvGrpSpPr>
            <p:cNvPr id="250" name="成组"/>
            <p:cNvGrpSpPr/>
            <p:nvPr/>
          </p:nvGrpSpPr>
          <p:grpSpPr>
            <a:xfrm>
              <a:off x="0" y="-1"/>
              <a:ext cx="10570303" cy="12712999"/>
              <a:chOff x="0" y="0"/>
              <a:chExt cx="10570302" cy="12712997"/>
            </a:xfrm>
          </p:grpSpPr>
          <p:sp>
            <p:nvSpPr>
              <p:cNvPr id="234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5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6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7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8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41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39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40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42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3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4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5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6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7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8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9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grpSp>
          <p:nvGrpSpPr>
            <p:cNvPr id="267" name="成组"/>
            <p:cNvGrpSpPr/>
            <p:nvPr/>
          </p:nvGrpSpPr>
          <p:grpSpPr>
            <a:xfrm flipH="1">
              <a:off x="14082833" y="-1"/>
              <a:ext cx="10570303" cy="12712999"/>
              <a:chOff x="0" y="0"/>
              <a:chExt cx="10570302" cy="12712997"/>
            </a:xfrm>
          </p:grpSpPr>
          <p:sp>
            <p:nvSpPr>
              <p:cNvPr id="251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2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3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4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5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58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56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57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59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0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1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2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3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4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5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6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</p:grpSp>
      <p:sp>
        <p:nvSpPr>
          <p:cNvPr id="269" name="矩形"/>
          <p:cNvSpPr/>
          <p:nvPr/>
        </p:nvSpPr>
        <p:spPr>
          <a:xfrm>
            <a:off x="17372152" y="12662517"/>
            <a:ext cx="971908" cy="1130928"/>
          </a:xfrm>
          <a:prstGeom prst="rect">
            <a:avLst/>
          </a:prstGeom>
          <a:solidFill>
            <a:schemeClr val="accent1">
              <a:hueOff val="114395"/>
              <a:lumOff val="-24949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0" name="矩形"/>
          <p:cNvSpPr/>
          <p:nvPr/>
        </p:nvSpPr>
        <p:spPr>
          <a:xfrm>
            <a:off x="7124695" y="2093405"/>
            <a:ext cx="387211" cy="406535"/>
          </a:xfrm>
          <a:prstGeom prst="rect">
            <a:avLst/>
          </a:prstGeom>
          <a:solidFill>
            <a:schemeClr val="accent1">
              <a:hueOff val="114395"/>
              <a:lumOff val="-24949"/>
              <a:alpha val="58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1" name="矩形"/>
          <p:cNvSpPr/>
          <p:nvPr/>
        </p:nvSpPr>
        <p:spPr>
          <a:xfrm>
            <a:off x="-30843" y="5080298"/>
            <a:ext cx="24445686" cy="4803914"/>
          </a:xfrm>
          <a:prstGeom prst="rect">
            <a:avLst/>
          </a:prstGeom>
          <a:solidFill>
            <a:schemeClr val="accent1">
              <a:hueOff val="114395"/>
              <a:lumOff val="-2494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pic>
        <p:nvPicPr>
          <p:cNvPr id="272" name="图像" descr="图像"/>
          <p:cNvPicPr>
            <a:picLocks noChangeAspect="1"/>
          </p:cNvPicPr>
          <p:nvPr/>
        </p:nvPicPr>
        <p:blipFill>
          <a:blip r:embed="rId1">
            <a:alphaModFix amt="3531"/>
          </a:blip>
          <a:srcRect r="36257"/>
          <a:stretch>
            <a:fillRect/>
          </a:stretch>
        </p:blipFill>
        <p:spPr>
          <a:xfrm>
            <a:off x="5838192" y="7217539"/>
            <a:ext cx="1966104" cy="52941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3" name="图像" descr="图像"/>
          <p:cNvPicPr>
            <a:picLocks noChangeAspect="1"/>
          </p:cNvPicPr>
          <p:nvPr/>
        </p:nvPicPr>
        <p:blipFill>
          <a:blip r:embed="rId1">
            <a:alphaModFix amt="11734"/>
          </a:blip>
          <a:srcRect r="36257"/>
          <a:stretch>
            <a:fillRect/>
          </a:stretch>
        </p:blipFill>
        <p:spPr>
          <a:xfrm>
            <a:off x="6020141" y="13138763"/>
            <a:ext cx="662063" cy="17827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4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0174184" y="7217539"/>
            <a:ext cx="7707755" cy="207548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5" name="图像" descr="图像"/>
          <p:cNvPicPr>
            <a:picLocks noChangeAspect="1"/>
          </p:cNvPicPr>
          <p:nvPr/>
        </p:nvPicPr>
        <p:blipFill>
          <a:blip r:embed="rId1">
            <a:alphaModFix amt="1476"/>
          </a:blip>
          <a:srcRect r="36257"/>
          <a:stretch>
            <a:fillRect/>
          </a:stretch>
        </p:blipFill>
        <p:spPr>
          <a:xfrm>
            <a:off x="8504366" y="1968916"/>
            <a:ext cx="5876829" cy="1582471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6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6345830" y="12858743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7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1834699" y="11678191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8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8029060" y="9693705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9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5347227" y="4788811"/>
            <a:ext cx="1799354" cy="48451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0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2033056" y="6252354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1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7" y="742641"/>
            <a:ext cx="4166974" cy="71522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5" y="802634"/>
            <a:ext cx="4161320" cy="7152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3" name="企业基础信息"/>
          <p:cNvSpPr/>
          <p:nvPr/>
        </p:nvSpPr>
        <p:spPr>
          <a:xfrm>
            <a:off x="8087360" y="6713855"/>
            <a:ext cx="8063865" cy="1771650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>
            <a:normAutofit/>
          </a:bodyPr>
          <a:lstStyle>
            <a:lvl1pPr defTabSz="1268095">
              <a:lnSpc>
                <a:spcPct val="80000"/>
              </a:lnSpc>
              <a:defRPr sz="6030" b="1" spc="-120">
                <a:solidFill>
                  <a:srgbClr val="FFFFFF"/>
                </a:solidFill>
              </a:defRPr>
            </a:lvl1pPr>
          </a:lstStyle>
          <a:p>
            <a:r>
              <a:rPr lang="en-US"/>
              <a:t>2.2</a:t>
            </a:r>
            <a:r>
              <a:rPr lang="en-US" altLang="zh-CN"/>
              <a:t> </a:t>
            </a:r>
            <a:r>
              <a:rPr lang="zh-CN" altLang="en-US"/>
              <a:t>项目</a:t>
            </a:r>
            <a:r>
              <a:rPr lang="zh-CN" altLang="en-US"/>
              <a:t>预算</a:t>
            </a:r>
            <a:r>
              <a:rPr lang="zh-CN" altLang="en-US"/>
              <a:t>启用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9"/>
                    </a:schemeClr>
                  </a:solidFill>
                </a:defRPr>
              </a:lvl1pPr>
            </a:lstStyle>
            <a:p>
              <a:r>
                <a:rPr lang="en-US"/>
                <a:t>2.2 </a:t>
              </a:r>
              <a:r>
                <a:rPr lang="zh-CN" altLang="en-US"/>
                <a:t>项目</a:t>
              </a:r>
              <a:r>
                <a:rPr lang="zh-CN" altLang="en-US"/>
                <a:t>预算启用</a:t>
              </a: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3474085"/>
            <a:ext cx="18288000" cy="892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9167495" y="671385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8"/>
                    </a:schemeClr>
                  </a:solidFill>
                </a:defRPr>
              </a:lvl1pPr>
            </a:lstStyle>
            <a:p>
              <a:r>
                <a:rPr lang="en-US"/>
                <a:t>2.2 </a:t>
              </a:r>
              <a:r>
                <a:rPr lang="zh-CN" altLang="en-US"/>
                <a:t>项目</a:t>
              </a:r>
              <a:r>
                <a:rPr lang="zh-CN" altLang="en-US"/>
                <a:t>预算启用</a:t>
              </a:r>
              <a:endParaRPr lang="zh-CN" altLang="en-US"/>
            </a:p>
          </p:txBody>
        </p:sp>
      </p:grpSp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6423660" y="534606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481830"/>
            <a:ext cx="5648325" cy="813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590925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050030"/>
            <a:ext cx="5648325" cy="81343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1" name="矩形"/>
          <p:cNvSpPr/>
          <p:nvPr/>
        </p:nvSpPr>
        <p:spPr>
          <a:xfrm>
            <a:off x="2903220" y="4965700"/>
            <a:ext cx="2311400" cy="8083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2" name="矩形"/>
          <p:cNvSpPr/>
          <p:nvPr/>
        </p:nvSpPr>
        <p:spPr>
          <a:xfrm>
            <a:off x="7767320" y="4076700"/>
            <a:ext cx="873760" cy="57785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3" name="矩形"/>
          <p:cNvSpPr/>
          <p:nvPr/>
        </p:nvSpPr>
        <p:spPr>
          <a:xfrm>
            <a:off x="10175875" y="7756525"/>
            <a:ext cx="3308985" cy="4146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" name="文本框 13"/>
          <p:cNvSpPr txBox="1"/>
          <p:nvPr/>
        </p:nvSpPr>
        <p:spPr>
          <a:xfrm>
            <a:off x="3047365" y="3935413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1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7065" y="403637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2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183620" y="671353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3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685" y="4346575"/>
            <a:ext cx="18288000" cy="8924925"/>
          </a:xfrm>
          <a:prstGeom prst="rect">
            <a:avLst/>
          </a:prstGeom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8"/>
                    </a:schemeClr>
                  </a:solidFill>
                </a:defRPr>
              </a:lvl1pPr>
            </a:lstStyle>
            <a:p>
              <a:r>
                <a:rPr lang="en-US"/>
                <a:t>2.2 </a:t>
              </a:r>
              <a:r>
                <a:rPr lang="zh-CN" altLang="en-US"/>
                <a:t>项目预算启用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60855" y="1868805"/>
            <a:ext cx="220065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（1）填写【预算单位】，预算单位进行选择。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（2）填写【预算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档案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】--【点击选择】后弹出预算项目--【输入预算代码】点击前方⭕选择所填报的项目（目前支持根据项目号和项目名称进行搜索）。选择项目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后，单据上的项目号，项目名称，项目负责人，部门等字段均自动带出，不需要填写。如选择有无，可点击【重新选择】，或者【清空关联】后重新添加。预算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数据只能选择对应的公司主体的预算；。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（3）填写【卓越建桥计划】，选择字段，选择是否为卓越建桥计划。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（4）确认预算信息无误，检查完毕后点击【提交送审】，可预览审批流程，后续在首页【我的单据】中查看审批进展——点击相关业务查看明细流程。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44075" y="6222365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如果选择有误再次点击显示的选择预算单位栏位，弹出预算单位选择界面重新选择</a:t>
            </a:r>
            <a:endParaRPr kumimoji="0" lang="en-US" alt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04120" y="6783388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关联需要启用的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【预算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】--【点击选择】后弹出预算项目--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【输入预算代码】点击前方⭕选择所填报的项目（目前支持根据项目号和项目名称进行搜索）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预算数据只能选择对应的公司主体的预算；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1325" y="10821671"/>
            <a:ext cx="13709015" cy="84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经费来源自动读取选择的预算项目中的信息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31505" y="8369936"/>
            <a:ext cx="13709015" cy="23171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标题、自动读取选择的预算项目中的信息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提交人与所在部门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自动带出当前账号登陆人信息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215380" y="11610023"/>
            <a:ext cx="1900555" cy="532129"/>
          </a:xfrm>
          <a:prstGeom prst="wedgeRectCallout">
            <a:avLst>
              <a:gd name="adj1" fmla="val -20831"/>
              <a:gd name="adj2" fmla="val 48150"/>
            </a:avLst>
          </a:prstGeom>
          <a:noFill/>
          <a:ln w="57150" cap="flat" cmpd="thickThin">
            <a:solidFill>
              <a:srgbClr val="FF0000"/>
            </a:solidFill>
            <a:prstDash val="sysDash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Helvetica Neue Medium"/>
                <a:sym typeface="Helvetica Neue Medium"/>
              </a:rPr>
              <a:t>提交单据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Helvetica Neue Medium"/>
              <a:sym typeface="Helvetica Neue Medium"/>
            </a:endParaRPr>
          </a:p>
        </p:txBody>
      </p:sp>
      <p:sp>
        <p:nvSpPr>
          <p:cNvPr id="2405" name="线条"/>
          <p:cNvSpPr/>
          <p:nvPr/>
        </p:nvSpPr>
        <p:spPr>
          <a:xfrm rot="10200000" flipH="1" flipV="1">
            <a:off x="8148320" y="1215707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7" name="文本框 6"/>
          <p:cNvSpPr txBox="1"/>
          <p:nvPr/>
        </p:nvSpPr>
        <p:spPr>
          <a:xfrm>
            <a:off x="7727315" y="11796396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填写【卓越建桥计划】选择字段，选择是否为卓越建桥计划。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成组"/>
          <p:cNvGrpSpPr/>
          <p:nvPr/>
        </p:nvGrpSpPr>
        <p:grpSpPr>
          <a:xfrm>
            <a:off x="-167300" y="1178053"/>
            <a:ext cx="24653136" cy="12712999"/>
            <a:chOff x="0" y="0"/>
            <a:chExt cx="24653135" cy="12712997"/>
          </a:xfrm>
        </p:grpSpPr>
        <p:grpSp>
          <p:nvGrpSpPr>
            <p:cNvPr id="250" name="成组"/>
            <p:cNvGrpSpPr/>
            <p:nvPr/>
          </p:nvGrpSpPr>
          <p:grpSpPr>
            <a:xfrm>
              <a:off x="0" y="-1"/>
              <a:ext cx="10570303" cy="12712999"/>
              <a:chOff x="0" y="0"/>
              <a:chExt cx="10570302" cy="12712997"/>
            </a:xfrm>
          </p:grpSpPr>
          <p:sp>
            <p:nvSpPr>
              <p:cNvPr id="234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5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6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7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8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41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39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40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42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3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4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5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6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7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8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9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grpSp>
          <p:nvGrpSpPr>
            <p:cNvPr id="267" name="成组"/>
            <p:cNvGrpSpPr/>
            <p:nvPr/>
          </p:nvGrpSpPr>
          <p:grpSpPr>
            <a:xfrm flipH="1">
              <a:off x="14082833" y="-1"/>
              <a:ext cx="10570303" cy="12712999"/>
              <a:chOff x="0" y="0"/>
              <a:chExt cx="10570302" cy="12712997"/>
            </a:xfrm>
          </p:grpSpPr>
          <p:sp>
            <p:nvSpPr>
              <p:cNvPr id="251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2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3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4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5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58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56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57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59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0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1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2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3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4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5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6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</p:grpSp>
      <p:sp>
        <p:nvSpPr>
          <p:cNvPr id="269" name="矩形"/>
          <p:cNvSpPr/>
          <p:nvPr/>
        </p:nvSpPr>
        <p:spPr>
          <a:xfrm>
            <a:off x="17372152" y="12662517"/>
            <a:ext cx="971908" cy="1130928"/>
          </a:xfrm>
          <a:prstGeom prst="rect">
            <a:avLst/>
          </a:prstGeom>
          <a:solidFill>
            <a:schemeClr val="accent1">
              <a:hueOff val="114395"/>
              <a:lumOff val="-24949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0" name="矩形"/>
          <p:cNvSpPr/>
          <p:nvPr/>
        </p:nvSpPr>
        <p:spPr>
          <a:xfrm>
            <a:off x="7124695" y="2093405"/>
            <a:ext cx="387211" cy="406535"/>
          </a:xfrm>
          <a:prstGeom prst="rect">
            <a:avLst/>
          </a:prstGeom>
          <a:solidFill>
            <a:schemeClr val="accent1">
              <a:hueOff val="114395"/>
              <a:lumOff val="-24949"/>
              <a:alpha val="58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1" name="矩形"/>
          <p:cNvSpPr/>
          <p:nvPr/>
        </p:nvSpPr>
        <p:spPr>
          <a:xfrm>
            <a:off x="-30843" y="5080298"/>
            <a:ext cx="24445686" cy="4803914"/>
          </a:xfrm>
          <a:prstGeom prst="rect">
            <a:avLst/>
          </a:prstGeom>
          <a:solidFill>
            <a:schemeClr val="accent1">
              <a:hueOff val="114395"/>
              <a:lumOff val="-2494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pic>
        <p:nvPicPr>
          <p:cNvPr id="272" name="图像" descr="图像"/>
          <p:cNvPicPr>
            <a:picLocks noChangeAspect="1"/>
          </p:cNvPicPr>
          <p:nvPr/>
        </p:nvPicPr>
        <p:blipFill>
          <a:blip r:embed="rId1">
            <a:alphaModFix amt="3531"/>
          </a:blip>
          <a:srcRect r="36257"/>
          <a:stretch>
            <a:fillRect/>
          </a:stretch>
        </p:blipFill>
        <p:spPr>
          <a:xfrm>
            <a:off x="5838192" y="7217539"/>
            <a:ext cx="1966104" cy="52941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3" name="图像" descr="图像"/>
          <p:cNvPicPr>
            <a:picLocks noChangeAspect="1"/>
          </p:cNvPicPr>
          <p:nvPr/>
        </p:nvPicPr>
        <p:blipFill>
          <a:blip r:embed="rId1">
            <a:alphaModFix amt="11734"/>
          </a:blip>
          <a:srcRect r="36257"/>
          <a:stretch>
            <a:fillRect/>
          </a:stretch>
        </p:blipFill>
        <p:spPr>
          <a:xfrm>
            <a:off x="6020141" y="13138763"/>
            <a:ext cx="662063" cy="17827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4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0174184" y="7217539"/>
            <a:ext cx="7707755" cy="207548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5" name="图像" descr="图像"/>
          <p:cNvPicPr>
            <a:picLocks noChangeAspect="1"/>
          </p:cNvPicPr>
          <p:nvPr/>
        </p:nvPicPr>
        <p:blipFill>
          <a:blip r:embed="rId1">
            <a:alphaModFix amt="1476"/>
          </a:blip>
          <a:srcRect r="36257"/>
          <a:stretch>
            <a:fillRect/>
          </a:stretch>
        </p:blipFill>
        <p:spPr>
          <a:xfrm>
            <a:off x="8504366" y="1968916"/>
            <a:ext cx="5876829" cy="1582471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6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6345830" y="12858743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7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1834699" y="11678191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8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8029060" y="9693705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9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5347227" y="4788811"/>
            <a:ext cx="1799354" cy="48451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0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2033056" y="6252354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1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7" y="742641"/>
            <a:ext cx="4166974" cy="71522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5" y="802634"/>
            <a:ext cx="4161320" cy="7152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3" name="企业基础信息"/>
          <p:cNvSpPr/>
          <p:nvPr/>
        </p:nvSpPr>
        <p:spPr>
          <a:xfrm>
            <a:off x="8087360" y="6713855"/>
            <a:ext cx="8063865" cy="1771650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>
            <a:normAutofit/>
          </a:bodyPr>
          <a:lstStyle>
            <a:lvl1pPr defTabSz="1268095">
              <a:lnSpc>
                <a:spcPct val="80000"/>
              </a:lnSpc>
              <a:defRPr sz="6030" b="1" spc="-120">
                <a:solidFill>
                  <a:srgbClr val="FFFFFF"/>
                </a:solidFill>
              </a:defRPr>
            </a:lvl1pPr>
          </a:lstStyle>
          <a:p>
            <a:r>
              <a:rPr lang="en-US"/>
              <a:t>2.3</a:t>
            </a:r>
            <a:r>
              <a:rPr lang="en-US" altLang="zh-CN"/>
              <a:t> </a:t>
            </a:r>
            <a:r>
              <a:rPr lang="zh-CN" altLang="en-US"/>
              <a:t>项目</a:t>
            </a:r>
            <a:r>
              <a:rPr lang="zh-CN" altLang="en-US"/>
              <a:t>预算</a:t>
            </a:r>
            <a:r>
              <a:rPr lang="zh-CN" altLang="en-US"/>
              <a:t>下拨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8"/>
                    </a:schemeClr>
                  </a:solidFill>
                </a:defRPr>
              </a:lvl1pPr>
            </a:lstStyle>
            <a:p>
              <a:r>
                <a:rPr lang="en-US"/>
                <a:t>2.3 </a:t>
              </a:r>
              <a:r>
                <a:rPr lang="zh-CN" altLang="en-US"/>
                <a:t>项目</a:t>
              </a:r>
              <a:r>
                <a:rPr lang="zh-CN" altLang="en-US"/>
                <a:t>预算下拨</a:t>
              </a: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3474085"/>
            <a:ext cx="18288000" cy="892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11903710" y="6692900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7"/>
                    </a:schemeClr>
                  </a:solidFill>
                </a:defRPr>
              </a:lvl1pPr>
            </a:lstStyle>
            <a:p>
              <a:r>
                <a:rPr lang="en-US"/>
                <a:t>2.3 </a:t>
              </a:r>
              <a:r>
                <a:rPr lang="zh-CN" altLang="en-US"/>
                <a:t>项目</a:t>
              </a:r>
              <a:r>
                <a:rPr lang="zh-CN" altLang="en-US"/>
                <a:t>预算下拨</a:t>
              </a:r>
              <a:endParaRPr lang="zh-CN" altLang="en-US"/>
            </a:p>
          </p:txBody>
        </p:sp>
      </p:grpSp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6423660" y="534606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481830"/>
            <a:ext cx="5648325" cy="813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590925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050030"/>
            <a:ext cx="5648325" cy="81343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1" name="矩形"/>
          <p:cNvSpPr/>
          <p:nvPr/>
        </p:nvSpPr>
        <p:spPr>
          <a:xfrm>
            <a:off x="2903220" y="4965700"/>
            <a:ext cx="2311400" cy="8083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2" name="矩形"/>
          <p:cNvSpPr/>
          <p:nvPr/>
        </p:nvSpPr>
        <p:spPr>
          <a:xfrm>
            <a:off x="7767320" y="4076700"/>
            <a:ext cx="873760" cy="57785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3" name="矩形"/>
          <p:cNvSpPr/>
          <p:nvPr/>
        </p:nvSpPr>
        <p:spPr>
          <a:xfrm>
            <a:off x="10247630" y="8154035"/>
            <a:ext cx="3308985" cy="4146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" name="文本框 13"/>
          <p:cNvSpPr txBox="1"/>
          <p:nvPr/>
        </p:nvSpPr>
        <p:spPr>
          <a:xfrm>
            <a:off x="3047365" y="3935413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1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7065" y="403637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2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27765" y="700182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3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930" y="4337685"/>
            <a:ext cx="18288000" cy="8924925"/>
          </a:xfrm>
          <a:prstGeom prst="rect">
            <a:avLst/>
          </a:prstGeom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7"/>
                    </a:schemeClr>
                  </a:solidFill>
                </a:defRPr>
              </a:lvl1pPr>
            </a:lstStyle>
            <a:p>
              <a:r>
                <a:rPr lang="en-US"/>
                <a:t>2.3 </a:t>
              </a:r>
              <a:r>
                <a:rPr lang="zh-CN" altLang="en-US"/>
                <a:t>项目</a:t>
              </a:r>
              <a:r>
                <a:rPr lang="zh-CN" altLang="en-US"/>
                <a:t>预算下拨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974975" y="2048510"/>
            <a:ext cx="212629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（1）填写【预算单位】，选择公司主体。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（2）填写【预算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档案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】--和预算启用填报方式相同，选择后单据其他字段信息会依据预算信息自动带出。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（3）填写【下拨金额】--填写下拨金额。单据会显示之前下拨的累计金额，下拨金额加累计下拨金额不可大于预算金额。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（4）确认信息无误，检查完毕后点击【提交送审】，可预览审批流程，后续在首页【我的单据】中查看审批进展——点击相关业务查看明细流程。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（5）等待该单据审批通过后，预算金额就会下拨成功，后续报销或支付都可以使用到该预算。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7450" y="5777865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如果选择有误再次点击显示的选择预算单位栏位，弹出预算单位选择界面重新选择</a:t>
            </a:r>
            <a:endParaRPr kumimoji="0" lang="en-US" alt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47630" y="6596698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关联需要下拨的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【预算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】--【点击选择】后弹出预算项目--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【输入预算代码】点击前方⭕选择所填报的项目（目前支持根据项目号和项目名称进行搜索）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预算数据只能选择对应的公司主体的预算；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39885" y="7870825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标题自动带出提交人与所在部门，修改</a:t>
            </a: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xx</a:t>
            </a: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为具体信息即可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70140" y="8729663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提交人与所在部门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自动带出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提交日期默认当前日期，可自行修改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64165" y="11327130"/>
            <a:ext cx="9512300" cy="1578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填写【下拨金额】--填写下拨金额。单据会显示之前下拨的累计金额，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下拨金额加累计下拨金额不可大于预算金额。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Neue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000115" y="11466513"/>
            <a:ext cx="1900555" cy="532129"/>
          </a:xfrm>
          <a:prstGeom prst="wedgeRectCallout">
            <a:avLst>
              <a:gd name="adj1" fmla="val -20831"/>
              <a:gd name="adj2" fmla="val 48150"/>
            </a:avLst>
          </a:prstGeom>
          <a:noFill/>
          <a:ln w="57150" cap="flat" cmpd="thickThin">
            <a:solidFill>
              <a:srgbClr val="FF0000"/>
            </a:solidFill>
            <a:prstDash val="sysDash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Helvetica Neue Medium"/>
                <a:sym typeface="Helvetica Neue Medium"/>
              </a:rPr>
              <a:t>提交单据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Helvetica Neue Medium"/>
              <a:sym typeface="Helvetica Neue Medium"/>
            </a:endParaRPr>
          </a:p>
        </p:txBody>
      </p:sp>
      <p:sp>
        <p:nvSpPr>
          <p:cNvPr id="2405" name="线条"/>
          <p:cNvSpPr/>
          <p:nvPr/>
        </p:nvSpPr>
        <p:spPr>
          <a:xfrm rot="10200000" flipH="1" flipV="1">
            <a:off x="8047355" y="12040870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成组"/>
          <p:cNvGrpSpPr/>
          <p:nvPr/>
        </p:nvGrpSpPr>
        <p:grpSpPr>
          <a:xfrm>
            <a:off x="-167300" y="1178053"/>
            <a:ext cx="24653136" cy="12712999"/>
            <a:chOff x="0" y="0"/>
            <a:chExt cx="24653135" cy="12712997"/>
          </a:xfrm>
        </p:grpSpPr>
        <p:grpSp>
          <p:nvGrpSpPr>
            <p:cNvPr id="250" name="成组"/>
            <p:cNvGrpSpPr/>
            <p:nvPr/>
          </p:nvGrpSpPr>
          <p:grpSpPr>
            <a:xfrm>
              <a:off x="0" y="-1"/>
              <a:ext cx="10570303" cy="12712999"/>
              <a:chOff x="0" y="0"/>
              <a:chExt cx="10570302" cy="12712997"/>
            </a:xfrm>
          </p:grpSpPr>
          <p:sp>
            <p:nvSpPr>
              <p:cNvPr id="234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5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6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7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8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41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39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40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42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3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4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5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6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7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8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9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grpSp>
          <p:nvGrpSpPr>
            <p:cNvPr id="267" name="成组"/>
            <p:cNvGrpSpPr/>
            <p:nvPr/>
          </p:nvGrpSpPr>
          <p:grpSpPr>
            <a:xfrm flipH="1">
              <a:off x="14082833" y="-1"/>
              <a:ext cx="10570303" cy="12712999"/>
              <a:chOff x="0" y="0"/>
              <a:chExt cx="10570302" cy="12712997"/>
            </a:xfrm>
          </p:grpSpPr>
          <p:sp>
            <p:nvSpPr>
              <p:cNvPr id="251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2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3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4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5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58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56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57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9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59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0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1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2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3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4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5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6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</p:grpSp>
      <p:sp>
        <p:nvSpPr>
          <p:cNvPr id="269" name="矩形"/>
          <p:cNvSpPr/>
          <p:nvPr/>
        </p:nvSpPr>
        <p:spPr>
          <a:xfrm>
            <a:off x="17372152" y="12662517"/>
            <a:ext cx="971908" cy="1130928"/>
          </a:xfrm>
          <a:prstGeom prst="rect">
            <a:avLst/>
          </a:prstGeom>
          <a:solidFill>
            <a:schemeClr val="accent1">
              <a:hueOff val="114395"/>
              <a:lumOff val="-24949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0" name="矩形"/>
          <p:cNvSpPr/>
          <p:nvPr/>
        </p:nvSpPr>
        <p:spPr>
          <a:xfrm>
            <a:off x="7124695" y="2093405"/>
            <a:ext cx="387211" cy="406535"/>
          </a:xfrm>
          <a:prstGeom prst="rect">
            <a:avLst/>
          </a:prstGeom>
          <a:solidFill>
            <a:schemeClr val="accent1">
              <a:hueOff val="114395"/>
              <a:lumOff val="-24949"/>
              <a:alpha val="58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1" name="矩形"/>
          <p:cNvSpPr/>
          <p:nvPr/>
        </p:nvSpPr>
        <p:spPr>
          <a:xfrm>
            <a:off x="-30843" y="5080298"/>
            <a:ext cx="24445686" cy="4803914"/>
          </a:xfrm>
          <a:prstGeom prst="rect">
            <a:avLst/>
          </a:prstGeom>
          <a:solidFill>
            <a:schemeClr val="accent1">
              <a:hueOff val="114395"/>
              <a:lumOff val="-2494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pic>
        <p:nvPicPr>
          <p:cNvPr id="272" name="图像" descr="图像"/>
          <p:cNvPicPr>
            <a:picLocks noChangeAspect="1"/>
          </p:cNvPicPr>
          <p:nvPr/>
        </p:nvPicPr>
        <p:blipFill>
          <a:blip r:embed="rId1">
            <a:alphaModFix amt="3531"/>
          </a:blip>
          <a:srcRect r="36257"/>
          <a:stretch>
            <a:fillRect/>
          </a:stretch>
        </p:blipFill>
        <p:spPr>
          <a:xfrm>
            <a:off x="5838192" y="7217539"/>
            <a:ext cx="1966104" cy="52941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3" name="图像" descr="图像"/>
          <p:cNvPicPr>
            <a:picLocks noChangeAspect="1"/>
          </p:cNvPicPr>
          <p:nvPr/>
        </p:nvPicPr>
        <p:blipFill>
          <a:blip r:embed="rId1">
            <a:alphaModFix amt="11734"/>
          </a:blip>
          <a:srcRect r="36257"/>
          <a:stretch>
            <a:fillRect/>
          </a:stretch>
        </p:blipFill>
        <p:spPr>
          <a:xfrm>
            <a:off x="6020141" y="13138763"/>
            <a:ext cx="662063" cy="17827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4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0174184" y="7217539"/>
            <a:ext cx="7707755" cy="207548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5" name="图像" descr="图像"/>
          <p:cNvPicPr>
            <a:picLocks noChangeAspect="1"/>
          </p:cNvPicPr>
          <p:nvPr/>
        </p:nvPicPr>
        <p:blipFill>
          <a:blip r:embed="rId1">
            <a:alphaModFix amt="1476"/>
          </a:blip>
          <a:srcRect r="36257"/>
          <a:stretch>
            <a:fillRect/>
          </a:stretch>
        </p:blipFill>
        <p:spPr>
          <a:xfrm>
            <a:off x="8504366" y="1968916"/>
            <a:ext cx="5876829" cy="1582471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6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6345830" y="12858743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7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1834699" y="11678191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8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8029060" y="9693705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9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5347227" y="4788811"/>
            <a:ext cx="1799354" cy="48451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0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2033056" y="6252354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1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7" y="742641"/>
            <a:ext cx="4166974" cy="71522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5" y="802634"/>
            <a:ext cx="4161320" cy="7152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3" name="企业基础信息"/>
          <p:cNvSpPr/>
          <p:nvPr/>
        </p:nvSpPr>
        <p:spPr>
          <a:xfrm>
            <a:off x="8087360" y="6713855"/>
            <a:ext cx="8063865" cy="1771650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>
            <a:normAutofit/>
          </a:bodyPr>
          <a:lstStyle>
            <a:lvl1pPr defTabSz="1268095">
              <a:lnSpc>
                <a:spcPct val="80000"/>
              </a:lnSpc>
              <a:defRPr sz="6030" b="1" spc="-120">
                <a:solidFill>
                  <a:srgbClr val="FFFFFF"/>
                </a:solidFill>
              </a:defRPr>
            </a:lvl1pPr>
          </a:lstStyle>
          <a:p>
            <a:r>
              <a:rPr lang="en-US"/>
              <a:t>2.4</a:t>
            </a:r>
            <a:r>
              <a:rPr lang="en-US" altLang="zh-CN"/>
              <a:t> </a:t>
            </a:r>
            <a:r>
              <a:rPr lang="zh-CN" altLang="en-US"/>
              <a:t>项目</a:t>
            </a:r>
            <a:r>
              <a:rPr lang="zh-CN" altLang="en-US"/>
              <a:t>预算</a:t>
            </a:r>
            <a:r>
              <a:rPr lang="zh-CN" altLang="en-US"/>
              <a:t>调整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7"/>
                    </a:schemeClr>
                  </a:solidFill>
                </a:defRPr>
              </a:lvl1pPr>
            </a:lstStyle>
            <a:p>
              <a:r>
                <a:rPr lang="en-US"/>
                <a:t>2.4 </a:t>
              </a:r>
              <a:r>
                <a:rPr lang="zh-CN" altLang="en-US"/>
                <a:t>项目</a:t>
              </a:r>
              <a:r>
                <a:rPr lang="zh-CN" altLang="en-US"/>
                <a:t>预算调整</a:t>
              </a: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3474085"/>
            <a:ext cx="18288000" cy="892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14712315" y="678624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7" y="742641"/>
            <a:ext cx="4166974" cy="71522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9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5" y="802634"/>
            <a:ext cx="4161320" cy="7152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1" name="目录"/>
          <p:cNvSpPr txBox="1">
            <a:spLocks noGrp="1"/>
          </p:cNvSpPr>
          <p:nvPr>
            <p:ph type="ctrTitle"/>
          </p:nvPr>
        </p:nvSpPr>
        <p:spPr>
          <a:xfrm>
            <a:off x="3690168" y="4742522"/>
            <a:ext cx="3499100" cy="1704102"/>
          </a:xfrm>
          <a:prstGeom prst="rect">
            <a:avLst/>
          </a:prstGeom>
          <a:solidFill>
            <a:srgbClr val="FFFFFF"/>
          </a:solidFill>
        </p:spPr>
        <p:txBody>
          <a:bodyPr anchor="t"/>
          <a:lstStyle>
            <a:lvl1pPr defTabSz="1877695">
              <a:defRPr sz="8930" spc="-178"/>
            </a:lvl1pPr>
          </a:lstStyle>
          <a:p>
            <a:r>
              <a:t>目录</a:t>
            </a:r>
          </a:p>
        </p:txBody>
      </p:sp>
      <p:pic>
        <p:nvPicPr>
          <p:cNvPr id="195" name="线条 线条" descr="线条 线条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-156739" y="6780742"/>
            <a:ext cx="3002211" cy="101601"/>
          </a:xfrm>
          <a:prstGeom prst="rect">
            <a:avLst/>
          </a:prstGeom>
        </p:spPr>
      </p:pic>
      <p:pic>
        <p:nvPicPr>
          <p:cNvPr id="197" name="线条 线条" descr="线条 线条"/>
          <p:cNvPicPr/>
          <p:nvPr/>
        </p:nvPicPr>
        <p:blipFill>
          <a:blip r:embed="rId4"/>
          <a:stretch>
            <a:fillRect/>
          </a:stretch>
        </p:blipFill>
        <p:spPr>
          <a:xfrm rot="10800000">
            <a:off x="963058" y="7897296"/>
            <a:ext cx="4307363" cy="101601"/>
          </a:xfrm>
          <a:prstGeom prst="rect">
            <a:avLst/>
          </a:prstGeom>
        </p:spPr>
      </p:pic>
      <p:grpSp>
        <p:nvGrpSpPr>
          <p:cNvPr id="205" name="成组"/>
          <p:cNvGrpSpPr/>
          <p:nvPr/>
        </p:nvGrpSpPr>
        <p:grpSpPr>
          <a:xfrm>
            <a:off x="3690168" y="4425219"/>
            <a:ext cx="3600700" cy="1217211"/>
            <a:chOff x="-50799" y="-50799"/>
            <a:chExt cx="3600698" cy="1217210"/>
          </a:xfrm>
        </p:grpSpPr>
        <p:pic>
          <p:nvPicPr>
            <p:cNvPr id="199" name="线条 线条" descr="线条 线条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2766922" y="507005"/>
              <a:ext cx="1217211" cy="101601"/>
            </a:xfrm>
            <a:prstGeom prst="rect">
              <a:avLst/>
            </a:prstGeom>
            <a:effectLst/>
          </p:spPr>
        </p:pic>
        <p:pic>
          <p:nvPicPr>
            <p:cNvPr id="201" name="线条 线条" descr="线条 线条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50800" y="54079"/>
              <a:ext cx="3600699" cy="101601"/>
            </a:xfrm>
            <a:prstGeom prst="rect">
              <a:avLst/>
            </a:prstGeom>
            <a:effectLst/>
          </p:spPr>
        </p:pic>
        <p:pic>
          <p:nvPicPr>
            <p:cNvPr id="203" name="线条 线条" descr="线条 线条"/>
            <p:cNvPicPr/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-526051" y="507005"/>
              <a:ext cx="1172482" cy="101601"/>
            </a:xfrm>
            <a:prstGeom prst="rect">
              <a:avLst/>
            </a:prstGeom>
            <a:effectLst/>
          </p:spPr>
        </p:pic>
      </p:grpSp>
      <p:pic>
        <p:nvPicPr>
          <p:cNvPr id="206" name="线条 线条" descr="线条 线条"/>
          <p:cNvPicPr/>
          <p:nvPr/>
        </p:nvPicPr>
        <p:blipFill>
          <a:blip r:embed="rId8"/>
          <a:stretch>
            <a:fillRect/>
          </a:stretch>
        </p:blipFill>
        <p:spPr>
          <a:xfrm>
            <a:off x="1162416" y="5531072"/>
            <a:ext cx="2761580" cy="101601"/>
          </a:xfrm>
          <a:prstGeom prst="rect">
            <a:avLst/>
          </a:prstGeom>
        </p:spPr>
      </p:pic>
      <p:pic>
        <p:nvPicPr>
          <p:cNvPr id="208" name="线条 线条" descr="线条 线条"/>
          <p:cNvPicPr/>
          <p:nvPr/>
        </p:nvPicPr>
        <p:blipFill>
          <a:blip r:embed="rId9"/>
          <a:stretch>
            <a:fillRect/>
          </a:stretch>
        </p:blipFill>
        <p:spPr>
          <a:xfrm rot="16200000">
            <a:off x="4496773" y="7711969"/>
            <a:ext cx="1001272" cy="101601"/>
          </a:xfrm>
          <a:prstGeom prst="rect">
            <a:avLst/>
          </a:prstGeom>
        </p:spPr>
      </p:pic>
      <p:sp>
        <p:nvSpPr>
          <p:cNvPr id="210" name="CO N T E N T S"/>
          <p:cNvSpPr/>
          <p:nvPr/>
        </p:nvSpPr>
        <p:spPr>
          <a:xfrm>
            <a:off x="1564919" y="5988445"/>
            <a:ext cx="3864727" cy="165334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 algn="l" defTabSz="751205">
              <a:defRPr sz="5005" b="1">
                <a:solidFill>
                  <a:schemeClr val="accent1">
                    <a:hueOff val="114395"/>
                    <a:lumOff val="-24940"/>
                  </a:schemeClr>
                </a:solidFill>
              </a:defRPr>
            </a:pPr>
            <a:r>
              <a:rPr sz="8735"/>
              <a:t>C</a:t>
            </a:r>
            <a:r>
              <a:rPr sz="3550"/>
              <a:t>O N T E N T S</a:t>
            </a:r>
            <a:endParaRPr sz="3550"/>
          </a:p>
        </p:txBody>
      </p:sp>
      <p:sp>
        <p:nvSpPr>
          <p:cNvPr id="215" name="矩形"/>
          <p:cNvSpPr/>
          <p:nvPr/>
        </p:nvSpPr>
        <p:spPr>
          <a:xfrm>
            <a:off x="23238753" y="12549805"/>
            <a:ext cx="1067893" cy="1242616"/>
          </a:xfrm>
          <a:prstGeom prst="rect">
            <a:avLst/>
          </a:prstGeom>
          <a:solidFill>
            <a:schemeClr val="accent1">
              <a:hueOff val="114395"/>
              <a:lumOff val="-24940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6" name="矩形"/>
          <p:cNvSpPr/>
          <p:nvPr/>
        </p:nvSpPr>
        <p:spPr>
          <a:xfrm>
            <a:off x="9972675" y="77116"/>
            <a:ext cx="425450" cy="446684"/>
          </a:xfrm>
          <a:prstGeom prst="rect">
            <a:avLst/>
          </a:prstGeom>
          <a:solidFill>
            <a:schemeClr val="accent1">
              <a:hueOff val="114395"/>
              <a:lumOff val="-24940"/>
              <a:alpha val="58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7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32" name="成组"/>
          <p:cNvGrpSpPr/>
          <p:nvPr/>
        </p:nvGrpSpPr>
        <p:grpSpPr>
          <a:xfrm>
            <a:off x="126507" y="1282402"/>
            <a:ext cx="8147018" cy="12408198"/>
            <a:chOff x="0" y="0"/>
            <a:chExt cx="8147017" cy="12408197"/>
          </a:xfrm>
        </p:grpSpPr>
        <p:sp>
          <p:nvSpPr>
            <p:cNvPr id="218" name="矩形"/>
            <p:cNvSpPr/>
            <p:nvPr/>
          </p:nvSpPr>
          <p:spPr>
            <a:xfrm>
              <a:off x="1473692" y="91060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9" name="矩形"/>
            <p:cNvSpPr/>
            <p:nvPr/>
          </p:nvSpPr>
          <p:spPr>
            <a:xfrm>
              <a:off x="3211048" y="2590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0" name="矩形"/>
            <p:cNvSpPr/>
            <p:nvPr/>
          </p:nvSpPr>
          <p:spPr>
            <a:xfrm>
              <a:off x="1763248" y="36834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1" name="矩形"/>
            <p:cNvSpPr/>
            <p:nvPr/>
          </p:nvSpPr>
          <p:spPr>
            <a:xfrm>
              <a:off x="2159691" y="9398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2" name="矩形"/>
            <p:cNvSpPr/>
            <p:nvPr/>
          </p:nvSpPr>
          <p:spPr>
            <a:xfrm>
              <a:off x="711891" y="20324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225" name="成组"/>
            <p:cNvGrpSpPr/>
            <p:nvPr/>
          </p:nvGrpSpPr>
          <p:grpSpPr>
            <a:xfrm>
              <a:off x="0" y="11235770"/>
              <a:ext cx="1361976" cy="1172428"/>
              <a:chOff x="0" y="0"/>
              <a:chExt cx="1361975" cy="1172426"/>
            </a:xfrm>
          </p:grpSpPr>
          <p:sp>
            <p:nvSpPr>
              <p:cNvPr id="223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4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226" name="矩形"/>
            <p:cNvSpPr/>
            <p:nvPr/>
          </p:nvSpPr>
          <p:spPr>
            <a:xfrm>
              <a:off x="711891" y="61722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7" name="矩形"/>
            <p:cNvSpPr/>
            <p:nvPr/>
          </p:nvSpPr>
          <p:spPr>
            <a:xfrm>
              <a:off x="6208248" y="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8" name="矩形"/>
            <p:cNvSpPr/>
            <p:nvPr/>
          </p:nvSpPr>
          <p:spPr>
            <a:xfrm>
              <a:off x="6208248" y="30016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9" name="矩形"/>
            <p:cNvSpPr/>
            <p:nvPr/>
          </p:nvSpPr>
          <p:spPr>
            <a:xfrm>
              <a:off x="7645764" y="9398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0" name="矩形"/>
            <p:cNvSpPr/>
            <p:nvPr/>
          </p:nvSpPr>
          <p:spPr>
            <a:xfrm>
              <a:off x="5637695" y="82389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1" name="矩形"/>
            <p:cNvSpPr/>
            <p:nvPr/>
          </p:nvSpPr>
          <p:spPr>
            <a:xfrm>
              <a:off x="6296900" y="97375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15830" y="1885240"/>
            <a:ext cx="5425440" cy="1497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ctr" defTabSz="1121410">
              <a:lnSpc>
                <a:spcPct val="170000"/>
              </a:lnSpc>
            </a:pPr>
            <a:r>
              <a:rPr lang="en-US" sz="5335" b="1" spc="-106">
                <a:solidFill>
                  <a:schemeClr val="accent1">
                    <a:hueOff val="114395"/>
                    <a:lumOff val="-24939"/>
                  </a:schemeClr>
                </a:solidFill>
                <a:sym typeface="+mn-ea"/>
              </a:rPr>
              <a:t>2.1 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9"/>
                  </a:schemeClr>
                </a:solidFill>
                <a:sym typeface="+mn-ea"/>
              </a:rPr>
              <a:t>项目预算入库</a:t>
            </a:r>
            <a:endParaRPr lang="zh-CN" altLang="en-US" sz="5335" b="1" spc="-106">
              <a:solidFill>
                <a:schemeClr val="accent1">
                  <a:hueOff val="114395"/>
                  <a:lumOff val="-24939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15830" y="4083610"/>
            <a:ext cx="5425440" cy="1497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ctr" defTabSz="1121410">
              <a:lnSpc>
                <a:spcPct val="170000"/>
              </a:lnSpc>
            </a:pPr>
            <a:r>
              <a:rPr lang="en-US" altLang="zh-CN" sz="5335" b="1" spc="-106">
                <a:solidFill>
                  <a:schemeClr val="accent1">
                    <a:hueOff val="114395"/>
                    <a:lumOff val="-24938"/>
                  </a:schemeClr>
                </a:solidFill>
                <a:sym typeface="+mn-ea"/>
              </a:rPr>
              <a:t>2.2 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8"/>
                  </a:schemeClr>
                </a:solidFill>
                <a:sym typeface="+mn-ea"/>
              </a:rPr>
              <a:t>项目预算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8"/>
                  </a:schemeClr>
                </a:solidFill>
                <a:sym typeface="+mn-ea"/>
              </a:rPr>
              <a:t>启用</a:t>
            </a:r>
            <a:endParaRPr lang="zh-CN" altLang="en-US" sz="5335" b="1" spc="-106">
              <a:solidFill>
                <a:schemeClr val="accent1">
                  <a:hueOff val="114395"/>
                  <a:lumOff val="-24938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15830" y="6281980"/>
            <a:ext cx="5425440" cy="1497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ctr" defTabSz="1121410">
              <a:lnSpc>
                <a:spcPct val="170000"/>
              </a:lnSpc>
            </a:pPr>
            <a:r>
              <a:rPr lang="en-US" altLang="zh-CN" sz="5335" b="1" spc="-106">
                <a:solidFill>
                  <a:schemeClr val="accent1">
                    <a:hueOff val="114395"/>
                    <a:lumOff val="-24937"/>
                  </a:schemeClr>
                </a:solidFill>
                <a:sym typeface="+mn-ea"/>
              </a:rPr>
              <a:t>2.3 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7"/>
                  </a:schemeClr>
                </a:solidFill>
                <a:sym typeface="+mn-ea"/>
              </a:rPr>
              <a:t>项目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7"/>
                  </a:schemeClr>
                </a:solidFill>
                <a:sym typeface="+mn-ea"/>
              </a:rPr>
              <a:t>预算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7"/>
                  </a:schemeClr>
                </a:solidFill>
                <a:sym typeface="+mn-ea"/>
              </a:rPr>
              <a:t>下拨</a:t>
            </a:r>
            <a:endParaRPr lang="zh-CN" altLang="en-US" sz="5335" b="1" spc="-106">
              <a:solidFill>
                <a:schemeClr val="accent1">
                  <a:hueOff val="114395"/>
                  <a:lumOff val="-24937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15830" y="8480350"/>
            <a:ext cx="5425440" cy="1497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ctr" defTabSz="1121410">
              <a:lnSpc>
                <a:spcPct val="170000"/>
              </a:lnSpc>
            </a:pPr>
            <a:r>
              <a:rPr lang="en-US" altLang="zh-CN" sz="5335" b="1" spc="-106">
                <a:solidFill>
                  <a:schemeClr val="accent1">
                    <a:hueOff val="114395"/>
                    <a:lumOff val="-24935"/>
                  </a:schemeClr>
                </a:solidFill>
                <a:sym typeface="+mn-ea"/>
              </a:rPr>
              <a:t>2.4 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5"/>
                  </a:schemeClr>
                </a:solidFill>
                <a:sym typeface="+mn-ea"/>
              </a:rPr>
              <a:t>项目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5"/>
                  </a:schemeClr>
                </a:solidFill>
                <a:sym typeface="+mn-ea"/>
              </a:rPr>
              <a:t>预算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5"/>
                  </a:schemeClr>
                </a:solidFill>
                <a:sym typeface="+mn-ea"/>
              </a:rPr>
              <a:t>调整</a:t>
            </a:r>
            <a:endParaRPr lang="zh-CN" altLang="en-US" sz="5335" b="1" spc="-106">
              <a:solidFill>
                <a:schemeClr val="accent1">
                  <a:hueOff val="114395"/>
                  <a:lumOff val="-24935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15830" y="10678720"/>
            <a:ext cx="5425440" cy="1497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p>
            <a:pPr algn="ctr" defTabSz="1121410">
              <a:lnSpc>
                <a:spcPct val="170000"/>
              </a:lnSpc>
            </a:pPr>
            <a:r>
              <a:rPr lang="en-US" altLang="zh-CN" sz="5335" b="1" spc="-106">
                <a:solidFill>
                  <a:schemeClr val="accent1">
                    <a:hueOff val="114395"/>
                    <a:lumOff val="-24934"/>
                  </a:schemeClr>
                </a:solidFill>
                <a:sym typeface="+mn-ea"/>
              </a:rPr>
              <a:t>2.5 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4"/>
                  </a:schemeClr>
                </a:solidFill>
                <a:sym typeface="+mn-ea"/>
              </a:rPr>
              <a:t>项目</a:t>
            </a:r>
            <a:r>
              <a:rPr lang="zh-CN" altLang="en-US" sz="5335" b="1" spc="-106">
                <a:solidFill>
                  <a:schemeClr val="accent1">
                    <a:hueOff val="114395"/>
                    <a:lumOff val="-24934"/>
                  </a:schemeClr>
                </a:solidFill>
                <a:sym typeface="+mn-ea"/>
              </a:rPr>
              <a:t>预算结项</a:t>
            </a:r>
            <a:endParaRPr lang="zh-CN" altLang="en-US" sz="5335" b="1" spc="-106">
              <a:solidFill>
                <a:schemeClr val="accent1">
                  <a:hueOff val="114395"/>
                  <a:lumOff val="-24934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7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7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6"/>
                    </a:schemeClr>
                  </a:solidFill>
                </a:defRPr>
              </a:lvl1pPr>
            </a:lstStyle>
            <a:p>
              <a:r>
                <a:rPr lang="en-US"/>
                <a:t>2.4 </a:t>
              </a:r>
              <a:r>
                <a:rPr lang="zh-CN" altLang="en-US"/>
                <a:t>项目预算调整</a:t>
              </a:r>
              <a:endParaRPr lang="zh-CN" altLang="en-US"/>
            </a:p>
          </p:txBody>
        </p:sp>
      </p:grpSp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6423660" y="534606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481830"/>
            <a:ext cx="5648325" cy="813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590925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050030"/>
            <a:ext cx="5648325" cy="81343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1" name="矩形"/>
          <p:cNvSpPr/>
          <p:nvPr/>
        </p:nvSpPr>
        <p:spPr>
          <a:xfrm>
            <a:off x="2903220" y="4965700"/>
            <a:ext cx="2311400" cy="8083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2" name="矩形"/>
          <p:cNvSpPr/>
          <p:nvPr/>
        </p:nvSpPr>
        <p:spPr>
          <a:xfrm>
            <a:off x="7767320" y="4076700"/>
            <a:ext cx="873760" cy="57785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3" name="矩形"/>
          <p:cNvSpPr/>
          <p:nvPr/>
        </p:nvSpPr>
        <p:spPr>
          <a:xfrm>
            <a:off x="10175875" y="8514080"/>
            <a:ext cx="3308985" cy="4146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" name="文本框 13"/>
          <p:cNvSpPr txBox="1"/>
          <p:nvPr/>
        </p:nvSpPr>
        <p:spPr>
          <a:xfrm>
            <a:off x="3047365" y="3935413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1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7065" y="403637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2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56010" y="743362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3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4121785"/>
            <a:ext cx="18288000" cy="8924925"/>
          </a:xfrm>
          <a:prstGeom prst="rect">
            <a:avLst/>
          </a:prstGeom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7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7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6"/>
                    </a:schemeClr>
                  </a:solidFill>
                </a:defRPr>
              </a:lvl1pPr>
            </a:lstStyle>
            <a:p>
              <a:r>
                <a:rPr lang="en-US"/>
                <a:t>2.4 </a:t>
              </a:r>
              <a:r>
                <a:rPr lang="zh-CN" altLang="en-US"/>
                <a:t>基本预算调整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830830" y="2346325"/>
            <a:ext cx="215950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（1）填写【预算单位】，选择公司主体。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（2）填写【预算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档案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】--和预算启用填报方式相同，选择后单据其他字段信息会依据预算信息自动带出。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（3）填写【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文本阐述标题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）提交人相关信息自动带出</a:t>
            </a:r>
            <a:endParaRPr 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73335" y="6206490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如果选择有误再次点击显示的选择预算单位栏位，弹出预算单位选择界面重新选择</a:t>
            </a:r>
            <a:endParaRPr kumimoji="0" lang="en-US" alt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35920" y="6931978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关联需要调整的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【预算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】--【点击选择】后弹出预算项目--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【输入预算代码】点击前方⭕选择所填报的项目（目前支持根据项目号和项目名称进行搜索）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预算数据只能选择对应的公司主体的预算；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7815" y="8298180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文本阐述标题</a:t>
            </a:r>
            <a:endParaRPr kumimoji="0" 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9570" y="9882506"/>
            <a:ext cx="13709015" cy="84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提交人与所在部门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自动带出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6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6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5"/>
                    </a:schemeClr>
                  </a:solidFill>
                </a:defRPr>
              </a:lvl1pPr>
            </a:lstStyle>
            <a:p>
              <a:r>
                <a:rPr lang="en-US"/>
                <a:t>2.4 </a:t>
              </a:r>
              <a:r>
                <a:rPr lang="zh-CN" altLang="en-US"/>
                <a:t>项目</a:t>
              </a:r>
              <a:r>
                <a:rPr lang="zh-CN" altLang="en-US"/>
                <a:t>预算调整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788920" y="1961515"/>
            <a:ext cx="215950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预算额度变化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会依据申请明细金额自动计算汇总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【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预算金额】自动读取选择的预算项目中的信息</a:t>
            </a:r>
            <a:endParaRPr 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）【调整比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例】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台会自动计算调整金额的比例，根据调整金额比例自动匹配审批流程。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【调后项目预算金额】会显示依据现在调整金额调整后的预算金额。自动计算调整金额的比例，根据调整金额比例自动匹配审批流程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确认信息无误，检查完毕后点击【提交送审】，可预览审批流程，后续在首页【我的单据】中查看审批进展——点击相关业务查看明细流程。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）等待审批完成后，预算金额就会被调整了。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58070" y="8418195"/>
            <a:ext cx="11074400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【调整后预算金额】会显示依据现在调整金额调整后的预算金额。系统后台会自动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计算调整金额的比例，根据调整金额比例自动匹配审批流程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8805545" y="11970068"/>
            <a:ext cx="1900555" cy="532129"/>
          </a:xfrm>
          <a:prstGeom prst="wedgeRectCallout">
            <a:avLst>
              <a:gd name="adj1" fmla="val -21834"/>
              <a:gd name="adj2" fmla="val 116646"/>
            </a:avLst>
          </a:prstGeom>
          <a:noFill/>
          <a:ln w="57150" cap="flat" cmpd="thickThin">
            <a:solidFill>
              <a:srgbClr val="FF0000"/>
            </a:solidFill>
            <a:prstDash val="sysDash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Helvetica Neue Medium"/>
                <a:sym typeface="Helvetica Neue Medium"/>
              </a:rPr>
              <a:t>提交单据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Helvetica Neue Medium"/>
              <a:sym typeface="Helvetica Neue Mediu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94060" y="10458450"/>
            <a:ext cx="5283200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 upright="0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调整依据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】文字阐述调整原因及依据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【附件】上传相关证明材料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8925" y="4410075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510" y="4410075"/>
            <a:ext cx="6638925" cy="89058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6710680" y="5993765"/>
            <a:ext cx="77406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33400"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点击【添加明细】进入费用类型的选择界面，根据所展现的费用类型选择需要申请的项目相关的费用类型。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"/>
          <p:cNvSpPr/>
          <p:nvPr/>
        </p:nvSpPr>
        <p:spPr>
          <a:xfrm>
            <a:off x="9957435" y="7078345"/>
            <a:ext cx="563245" cy="39433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6" name="文本框 5"/>
          <p:cNvSpPr txBox="1"/>
          <p:nvPr/>
        </p:nvSpPr>
        <p:spPr>
          <a:xfrm>
            <a:off x="16944340" y="5969953"/>
            <a:ext cx="5080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【调整金额】--调整金额会累计费用明细金额，提交后会验证调整的相关金额是否正确，如果调减金额大于项目金额，单据会提交失败，显示相关错误信息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99930" y="11195050"/>
            <a:ext cx="5225415" cy="1948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【调后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预算金额】会显示依据现在调整金额调整后的预算金额。自动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计算调整金额的比例，根据调整金额比例自动匹配审批流程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44300" y="8820150"/>
            <a:ext cx="74015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预算额度变化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会依据申请明细金额自动计算汇总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【预算金额】自动读取选择的预算项目中的信息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Neue"/>
            </a:endParaRPr>
          </a:p>
          <a:p>
            <a:pPr algn="l"/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【调整比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例】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系统后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台会自动计算调整金额的比例，根据调整金额比例自动匹配审批流程。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28215" y="10633075"/>
            <a:ext cx="552894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填写使用场景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1" name="矩形"/>
          <p:cNvSpPr/>
          <p:nvPr/>
        </p:nvSpPr>
        <p:spPr>
          <a:xfrm>
            <a:off x="14712315" y="12834620"/>
            <a:ext cx="563245" cy="39433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" name="矩形标注 13"/>
          <p:cNvSpPr/>
          <p:nvPr/>
        </p:nvSpPr>
        <p:spPr>
          <a:xfrm>
            <a:off x="6287135" y="11538268"/>
            <a:ext cx="1900555" cy="532129"/>
          </a:xfrm>
          <a:prstGeom prst="wedgeRectCallout">
            <a:avLst>
              <a:gd name="adj1" fmla="val -20831"/>
              <a:gd name="adj2" fmla="val 48150"/>
            </a:avLst>
          </a:prstGeom>
          <a:noFill/>
          <a:ln w="57150" cap="flat" cmpd="thickThin">
            <a:solidFill>
              <a:srgbClr val="FF0000"/>
            </a:solidFill>
            <a:prstDash val="sysDash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Helvetica Neue Medium"/>
                <a:sym typeface="Helvetica Neue Medium"/>
              </a:rPr>
              <a:t>提交单据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Helvetica Neue Medium"/>
              <a:sym typeface="Helvetica Neue Medium"/>
            </a:endParaRPr>
          </a:p>
        </p:txBody>
      </p:sp>
      <p:sp>
        <p:nvSpPr>
          <p:cNvPr id="2405" name="线条"/>
          <p:cNvSpPr/>
          <p:nvPr/>
        </p:nvSpPr>
        <p:spPr>
          <a:xfrm rot="10200000" flipH="1" flipV="1">
            <a:off x="8334375" y="1211262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成组"/>
          <p:cNvGrpSpPr/>
          <p:nvPr/>
        </p:nvGrpSpPr>
        <p:grpSpPr>
          <a:xfrm>
            <a:off x="-167300" y="1178053"/>
            <a:ext cx="24653136" cy="12712999"/>
            <a:chOff x="0" y="0"/>
            <a:chExt cx="24653135" cy="12712997"/>
          </a:xfrm>
        </p:grpSpPr>
        <p:grpSp>
          <p:nvGrpSpPr>
            <p:cNvPr id="250" name="成组"/>
            <p:cNvGrpSpPr/>
            <p:nvPr/>
          </p:nvGrpSpPr>
          <p:grpSpPr>
            <a:xfrm>
              <a:off x="0" y="-1"/>
              <a:ext cx="10570303" cy="12712999"/>
              <a:chOff x="0" y="0"/>
              <a:chExt cx="10570302" cy="12712997"/>
            </a:xfrm>
          </p:grpSpPr>
          <p:sp>
            <p:nvSpPr>
              <p:cNvPr id="234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5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6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7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38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41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39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8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40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8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42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3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4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5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6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7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8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49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grpSp>
          <p:nvGrpSpPr>
            <p:cNvPr id="267" name="成组"/>
            <p:cNvGrpSpPr/>
            <p:nvPr/>
          </p:nvGrpSpPr>
          <p:grpSpPr>
            <a:xfrm flipH="1">
              <a:off x="14082833" y="-1"/>
              <a:ext cx="10570303" cy="12712999"/>
              <a:chOff x="0" y="0"/>
              <a:chExt cx="10570302" cy="12712997"/>
            </a:xfrm>
          </p:grpSpPr>
          <p:sp>
            <p:nvSpPr>
              <p:cNvPr id="251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2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3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4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55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grpSp>
            <p:nvGrpSpPr>
              <p:cNvPr id="258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56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8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  <p:sp>
              <p:nvSpPr>
                <p:cNvPr id="257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48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400"/>
                </a:p>
              </p:txBody>
            </p:sp>
          </p:grpSp>
          <p:sp>
            <p:nvSpPr>
              <p:cNvPr id="259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0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1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2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3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4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5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266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</p:grpSp>
      <p:sp>
        <p:nvSpPr>
          <p:cNvPr id="269" name="矩形"/>
          <p:cNvSpPr/>
          <p:nvPr/>
        </p:nvSpPr>
        <p:spPr>
          <a:xfrm>
            <a:off x="17372152" y="12662517"/>
            <a:ext cx="971908" cy="1130928"/>
          </a:xfrm>
          <a:prstGeom prst="rect">
            <a:avLst/>
          </a:prstGeom>
          <a:solidFill>
            <a:schemeClr val="accent1">
              <a:hueOff val="114395"/>
              <a:lumOff val="-24948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0" name="矩形"/>
          <p:cNvSpPr/>
          <p:nvPr/>
        </p:nvSpPr>
        <p:spPr>
          <a:xfrm>
            <a:off x="7124695" y="2093405"/>
            <a:ext cx="387211" cy="406535"/>
          </a:xfrm>
          <a:prstGeom prst="rect">
            <a:avLst/>
          </a:prstGeom>
          <a:solidFill>
            <a:schemeClr val="accent1">
              <a:hueOff val="114395"/>
              <a:lumOff val="-24948"/>
              <a:alpha val="58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71" name="矩形"/>
          <p:cNvSpPr/>
          <p:nvPr/>
        </p:nvSpPr>
        <p:spPr>
          <a:xfrm>
            <a:off x="-30843" y="5080298"/>
            <a:ext cx="24445686" cy="4803914"/>
          </a:xfrm>
          <a:prstGeom prst="rect">
            <a:avLst/>
          </a:prstGeom>
          <a:solidFill>
            <a:schemeClr val="accent1">
              <a:hueOff val="114395"/>
              <a:lumOff val="-2494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pic>
        <p:nvPicPr>
          <p:cNvPr id="272" name="图像" descr="图像"/>
          <p:cNvPicPr>
            <a:picLocks noChangeAspect="1"/>
          </p:cNvPicPr>
          <p:nvPr/>
        </p:nvPicPr>
        <p:blipFill>
          <a:blip r:embed="rId1">
            <a:alphaModFix amt="3531"/>
          </a:blip>
          <a:srcRect r="36257"/>
          <a:stretch>
            <a:fillRect/>
          </a:stretch>
        </p:blipFill>
        <p:spPr>
          <a:xfrm>
            <a:off x="5838192" y="7217539"/>
            <a:ext cx="1966104" cy="52941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3" name="图像" descr="图像"/>
          <p:cNvPicPr>
            <a:picLocks noChangeAspect="1"/>
          </p:cNvPicPr>
          <p:nvPr/>
        </p:nvPicPr>
        <p:blipFill>
          <a:blip r:embed="rId1">
            <a:alphaModFix amt="11734"/>
          </a:blip>
          <a:srcRect r="36257"/>
          <a:stretch>
            <a:fillRect/>
          </a:stretch>
        </p:blipFill>
        <p:spPr>
          <a:xfrm>
            <a:off x="6020141" y="13138763"/>
            <a:ext cx="662063" cy="17827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4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0174184" y="7217539"/>
            <a:ext cx="7707755" cy="207548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5" name="图像" descr="图像"/>
          <p:cNvPicPr>
            <a:picLocks noChangeAspect="1"/>
          </p:cNvPicPr>
          <p:nvPr/>
        </p:nvPicPr>
        <p:blipFill>
          <a:blip r:embed="rId1">
            <a:alphaModFix amt="1476"/>
          </a:blip>
          <a:srcRect r="36257"/>
          <a:stretch>
            <a:fillRect/>
          </a:stretch>
        </p:blipFill>
        <p:spPr>
          <a:xfrm>
            <a:off x="8504366" y="1968916"/>
            <a:ext cx="5876829" cy="1582471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6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6345830" y="12858743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7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1834699" y="11678191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8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8029060" y="9693705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9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5347227" y="4788811"/>
            <a:ext cx="1799354" cy="48451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0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2033056" y="6252354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1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7" y="742641"/>
            <a:ext cx="4166974" cy="71522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5" y="802634"/>
            <a:ext cx="4161320" cy="7152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3" name="企业基础信息"/>
          <p:cNvSpPr/>
          <p:nvPr/>
        </p:nvSpPr>
        <p:spPr>
          <a:xfrm>
            <a:off x="8087360" y="6713855"/>
            <a:ext cx="8063865" cy="1771650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>
            <a:normAutofit/>
          </a:bodyPr>
          <a:lstStyle>
            <a:lvl1pPr defTabSz="1268095">
              <a:lnSpc>
                <a:spcPct val="80000"/>
              </a:lnSpc>
              <a:defRPr sz="6030" b="1" spc="-120">
                <a:solidFill>
                  <a:srgbClr val="FFFFFF"/>
                </a:solidFill>
              </a:defRPr>
            </a:lvl1pPr>
          </a:lstStyle>
          <a:p>
            <a:r>
              <a:rPr lang="en-US"/>
              <a:t>2.5</a:t>
            </a:r>
            <a:r>
              <a:rPr lang="en-US" altLang="zh-CN"/>
              <a:t> </a:t>
            </a:r>
            <a:r>
              <a:rPr lang="zh-CN" altLang="en-US"/>
              <a:t>项目</a:t>
            </a:r>
            <a:r>
              <a:rPr lang="zh-CN" altLang="en-US"/>
              <a:t>预算结项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7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7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7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6"/>
                    </a:schemeClr>
                  </a:solidFill>
                </a:defRPr>
              </a:lvl1pPr>
            </a:lstStyle>
            <a:p>
              <a:r>
                <a:rPr lang="en-US"/>
                <a:t>2.5 </a:t>
              </a:r>
              <a:r>
                <a:rPr lang="zh-CN" altLang="en-US"/>
                <a:t>项目</a:t>
              </a:r>
              <a:r>
                <a:rPr lang="zh-CN" altLang="en-US"/>
                <a:t>预算结项</a:t>
              </a: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3474085"/>
            <a:ext cx="18288000" cy="892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17304385" y="678624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6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6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5"/>
                    </a:schemeClr>
                  </a:solidFill>
                </a:defRPr>
              </a:lvl1pPr>
            </a:lstStyle>
            <a:p>
              <a:r>
                <a:rPr lang="en-US"/>
                <a:t>2.5 </a:t>
              </a:r>
              <a:r>
                <a:rPr lang="zh-CN" altLang="en-US"/>
                <a:t>项目预算结项</a:t>
              </a:r>
              <a:endParaRPr lang="zh-CN" altLang="en-US"/>
            </a:p>
          </p:txBody>
        </p:sp>
      </p:grpSp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6423660" y="534606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481830"/>
            <a:ext cx="5648325" cy="813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590925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050030"/>
            <a:ext cx="5648325" cy="81343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1" name="矩形"/>
          <p:cNvSpPr/>
          <p:nvPr/>
        </p:nvSpPr>
        <p:spPr>
          <a:xfrm>
            <a:off x="2903220" y="4965700"/>
            <a:ext cx="2311400" cy="8083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2" name="矩形"/>
          <p:cNvSpPr/>
          <p:nvPr/>
        </p:nvSpPr>
        <p:spPr>
          <a:xfrm>
            <a:off x="7767320" y="4076700"/>
            <a:ext cx="873760" cy="57785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3" name="矩形"/>
          <p:cNvSpPr/>
          <p:nvPr/>
        </p:nvSpPr>
        <p:spPr>
          <a:xfrm>
            <a:off x="10175875" y="8874125"/>
            <a:ext cx="3308985" cy="4146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" name="文本框 13"/>
          <p:cNvSpPr txBox="1"/>
          <p:nvPr/>
        </p:nvSpPr>
        <p:spPr>
          <a:xfrm>
            <a:off x="3047365" y="3935413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1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7065" y="403637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2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56010" y="7866063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3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785" y="4235450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6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6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6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5"/>
                    </a:schemeClr>
                  </a:solidFill>
                </a:defRPr>
              </a:lvl1pPr>
            </a:lstStyle>
            <a:p>
              <a:r>
                <a:rPr lang="en-US"/>
                <a:t>2.5 </a:t>
              </a:r>
              <a:r>
                <a:rPr lang="zh-CN" altLang="en-US"/>
                <a:t>项目</a:t>
              </a:r>
              <a:r>
                <a:rPr lang="zh-CN" altLang="en-US"/>
                <a:t>预算结项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830830" y="2131060"/>
            <a:ext cx="215950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（1）填写【预算单位】，选择公司主体。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（2）填写【预算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档案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】--和预算启用填报方式相同，选择后单据其他字段信息会依据预算信息自动带出。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（3）填写【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标题默认不可修改，自动带出提交人与提交人部门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）提交人相关信息自动带出</a:t>
            </a:r>
            <a:endParaRPr 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）该单据审批通过后，该项目预算数据就被停用，后续无法使用。</a:t>
            </a:r>
            <a:endParaRPr 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7450" y="6353810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如果选择有误再次点击显示的选择预算单位栏位，弹出预算单位选择界面重新选择</a:t>
            </a:r>
            <a:endParaRPr kumimoji="0" lang="en-US" alt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59975" y="7055168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关联需要结项的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【预算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】--【点击选择】后弹出预算项目--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【输入预算代码】点击前方⭕选择所填报的项目（目前支持根据项目号和项目名称进行搜索）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预算数据只能选择对应的公司主体的预算；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3850" y="8586470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标题自动带出提交人与提交人部门，默认不可调整</a:t>
            </a:r>
            <a:endParaRPr kumimoji="0" 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9570" y="9882506"/>
            <a:ext cx="13709015" cy="84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提交人与所在部门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自动带出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6071870" y="11466513"/>
            <a:ext cx="1900555" cy="532129"/>
          </a:xfrm>
          <a:prstGeom prst="wedgeRectCallout">
            <a:avLst>
              <a:gd name="adj1" fmla="val -20831"/>
              <a:gd name="adj2" fmla="val 48150"/>
            </a:avLst>
          </a:prstGeom>
          <a:noFill/>
          <a:ln w="57150" cap="flat" cmpd="thickThin">
            <a:solidFill>
              <a:srgbClr val="FF0000"/>
            </a:solidFill>
            <a:prstDash val="sysDash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Helvetica Neue Medium"/>
                <a:sym typeface="Helvetica Neue Medium"/>
              </a:rPr>
              <a:t>提交单据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Helvetica Neue Medium"/>
              <a:sym typeface="Helvetica Neue Medium"/>
            </a:endParaRPr>
          </a:p>
        </p:txBody>
      </p:sp>
      <p:sp>
        <p:nvSpPr>
          <p:cNvPr id="2405" name="线条"/>
          <p:cNvSpPr/>
          <p:nvPr/>
        </p:nvSpPr>
        <p:spPr>
          <a:xfrm rot="10200000" flipH="1" flipV="1">
            <a:off x="8119110" y="12040870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联系我们：400-999-8293"/>
          <p:cNvSpPr txBox="1"/>
          <p:nvPr/>
        </p:nvSpPr>
        <p:spPr>
          <a:xfrm>
            <a:off x="19638312" y="12251928"/>
            <a:ext cx="4701983" cy="457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lvl="1" algn="l">
              <a:defRPr sz="2000"/>
            </a:pPr>
            <a:r>
              <a:t>联系我们：400-999-8293</a:t>
            </a:r>
          </a:p>
        </p:txBody>
      </p:sp>
      <p:sp>
        <p:nvSpPr>
          <p:cNvPr id="1117" name="Thanks"/>
          <p:cNvSpPr txBox="1"/>
          <p:nvPr/>
        </p:nvSpPr>
        <p:spPr>
          <a:xfrm>
            <a:off x="9963518" y="5638628"/>
            <a:ext cx="3999764" cy="149047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9100" b="1" spc="-182">
                <a:solidFill>
                  <a:schemeClr val="accent1">
                    <a:hueOff val="114395"/>
                    <a:lumOff val="-24959"/>
                  </a:schemeClr>
                </a:solidFill>
              </a:defRPr>
            </a:lvl1pPr>
          </a:lstStyle>
          <a:p>
            <a:r>
              <a:t>Thanks</a:t>
            </a:r>
          </a:p>
        </p:txBody>
      </p:sp>
      <p:pic>
        <p:nvPicPr>
          <p:cNvPr id="1118" name="易快报上下组合logo.png" descr="易快报上下组合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9994" y="11633408"/>
            <a:ext cx="1059902" cy="10599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成组"/>
          <p:cNvGrpSpPr/>
          <p:nvPr/>
        </p:nvGrpSpPr>
        <p:grpSpPr>
          <a:xfrm>
            <a:off x="-167300" y="1178053"/>
            <a:ext cx="24653136" cy="12712999"/>
            <a:chOff x="0" y="0"/>
            <a:chExt cx="24653135" cy="12712997"/>
          </a:xfrm>
        </p:grpSpPr>
        <p:grpSp>
          <p:nvGrpSpPr>
            <p:cNvPr id="250" name="成组"/>
            <p:cNvGrpSpPr/>
            <p:nvPr/>
          </p:nvGrpSpPr>
          <p:grpSpPr>
            <a:xfrm>
              <a:off x="0" y="-1"/>
              <a:ext cx="10570303" cy="12712999"/>
              <a:chOff x="0" y="0"/>
              <a:chExt cx="10570302" cy="12712997"/>
            </a:xfrm>
          </p:grpSpPr>
          <p:sp>
            <p:nvSpPr>
              <p:cNvPr id="234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5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6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7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8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241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39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50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240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50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242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3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4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5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6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7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8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9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grpSp>
          <p:nvGrpSpPr>
            <p:cNvPr id="267" name="成组"/>
            <p:cNvGrpSpPr/>
            <p:nvPr/>
          </p:nvGrpSpPr>
          <p:grpSpPr>
            <a:xfrm flipH="1">
              <a:off x="14082833" y="-1"/>
              <a:ext cx="10570303" cy="12712999"/>
              <a:chOff x="0" y="0"/>
              <a:chExt cx="10570302" cy="12712997"/>
            </a:xfrm>
          </p:grpSpPr>
          <p:sp>
            <p:nvSpPr>
              <p:cNvPr id="251" name="矩形"/>
              <p:cNvSpPr/>
              <p:nvPr/>
            </p:nvSpPr>
            <p:spPr>
              <a:xfrm>
                <a:off x="1473692" y="9410898"/>
                <a:ext cx="425451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2" name="矩形"/>
              <p:cNvSpPr/>
              <p:nvPr/>
            </p:nvSpPr>
            <p:spPr>
              <a:xfrm>
                <a:off x="3211048" y="28956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3" name="矩形"/>
              <p:cNvSpPr/>
              <p:nvPr/>
            </p:nvSpPr>
            <p:spPr>
              <a:xfrm>
                <a:off x="1763248" y="3988227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4" name="矩形"/>
              <p:cNvSpPr/>
              <p:nvPr/>
            </p:nvSpPr>
            <p:spPr>
              <a:xfrm>
                <a:off x="2159691" y="12446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5" name="矩形"/>
              <p:cNvSpPr/>
              <p:nvPr/>
            </p:nvSpPr>
            <p:spPr>
              <a:xfrm>
                <a:off x="711891" y="2337227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258" name="成组"/>
              <p:cNvGrpSpPr/>
              <p:nvPr/>
            </p:nvGrpSpPr>
            <p:grpSpPr>
              <a:xfrm>
                <a:off x="0" y="11540570"/>
                <a:ext cx="1361976" cy="1172428"/>
                <a:chOff x="0" y="0"/>
                <a:chExt cx="1361975" cy="1172426"/>
              </a:xfrm>
            </p:grpSpPr>
            <p:sp>
              <p:nvSpPr>
                <p:cNvPr id="256" name="矩形"/>
                <p:cNvSpPr/>
                <p:nvPr/>
              </p:nvSpPr>
              <p:spPr>
                <a:xfrm>
                  <a:off x="0" y="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50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257" name="矩形"/>
                <p:cNvSpPr/>
                <p:nvPr/>
              </p:nvSpPr>
              <p:spPr>
                <a:xfrm>
                  <a:off x="508000" y="457200"/>
                  <a:ext cx="853976" cy="715227"/>
                </a:xfrm>
                <a:prstGeom prst="rect">
                  <a:avLst/>
                </a:prstGeom>
                <a:solidFill>
                  <a:schemeClr val="accent1">
                    <a:hueOff val="114395"/>
                    <a:lumOff val="-24950"/>
                    <a:alpha val="5872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259" name="矩形"/>
              <p:cNvSpPr/>
              <p:nvPr/>
            </p:nvSpPr>
            <p:spPr>
              <a:xfrm>
                <a:off x="711891" y="647700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0" name="矩形"/>
              <p:cNvSpPr/>
              <p:nvPr/>
            </p:nvSpPr>
            <p:spPr>
              <a:xfrm>
                <a:off x="6208248" y="304800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1" name="矩形"/>
              <p:cNvSpPr/>
              <p:nvPr/>
            </p:nvSpPr>
            <p:spPr>
              <a:xfrm>
                <a:off x="6208248" y="3306481"/>
                <a:ext cx="501255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2" name="矩形"/>
              <p:cNvSpPr/>
              <p:nvPr/>
            </p:nvSpPr>
            <p:spPr>
              <a:xfrm>
                <a:off x="8913646" y="0"/>
                <a:ext cx="501254" cy="279500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3" name="矩形"/>
              <p:cNvSpPr/>
              <p:nvPr/>
            </p:nvSpPr>
            <p:spPr>
              <a:xfrm>
                <a:off x="5637695" y="85437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4" name="矩形"/>
              <p:cNvSpPr/>
              <p:nvPr/>
            </p:nvSpPr>
            <p:spPr>
              <a:xfrm>
                <a:off x="6296900" y="10042323"/>
                <a:ext cx="323951" cy="314524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5" name="矩形"/>
              <p:cNvSpPr/>
              <p:nvPr/>
            </p:nvSpPr>
            <p:spPr>
              <a:xfrm>
                <a:off x="10425045" y="5715000"/>
                <a:ext cx="145258" cy="157659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6" name="正方形"/>
              <p:cNvSpPr/>
              <p:nvPr/>
            </p:nvSpPr>
            <p:spPr>
              <a:xfrm>
                <a:off x="9053048" y="8864600"/>
                <a:ext cx="222450" cy="228402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269" name="矩形"/>
          <p:cNvSpPr/>
          <p:nvPr/>
        </p:nvSpPr>
        <p:spPr>
          <a:xfrm>
            <a:off x="17372152" y="12662517"/>
            <a:ext cx="971908" cy="1130928"/>
          </a:xfrm>
          <a:prstGeom prst="rect">
            <a:avLst/>
          </a:prstGeom>
          <a:solidFill>
            <a:schemeClr val="accent1">
              <a:hueOff val="114395"/>
              <a:lumOff val="-24950"/>
              <a:alpha val="2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0" name="矩形"/>
          <p:cNvSpPr/>
          <p:nvPr/>
        </p:nvSpPr>
        <p:spPr>
          <a:xfrm>
            <a:off x="7124695" y="2093405"/>
            <a:ext cx="387211" cy="406535"/>
          </a:xfrm>
          <a:prstGeom prst="rect">
            <a:avLst/>
          </a:prstGeom>
          <a:solidFill>
            <a:schemeClr val="accent1">
              <a:hueOff val="114395"/>
              <a:lumOff val="-24950"/>
              <a:alpha val="58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1" name="矩形"/>
          <p:cNvSpPr/>
          <p:nvPr/>
        </p:nvSpPr>
        <p:spPr>
          <a:xfrm>
            <a:off x="-30843" y="5080298"/>
            <a:ext cx="24445686" cy="4803914"/>
          </a:xfrm>
          <a:prstGeom prst="rect">
            <a:avLst/>
          </a:prstGeom>
          <a:solidFill>
            <a:schemeClr val="accent1">
              <a:hueOff val="114395"/>
              <a:lumOff val="-2495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2" name="图像" descr="图像"/>
          <p:cNvPicPr>
            <a:picLocks noChangeAspect="1"/>
          </p:cNvPicPr>
          <p:nvPr/>
        </p:nvPicPr>
        <p:blipFill>
          <a:blip r:embed="rId1">
            <a:alphaModFix amt="3531"/>
          </a:blip>
          <a:srcRect r="36257"/>
          <a:stretch>
            <a:fillRect/>
          </a:stretch>
        </p:blipFill>
        <p:spPr>
          <a:xfrm>
            <a:off x="5838192" y="7217539"/>
            <a:ext cx="1966104" cy="52941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3" name="图像" descr="图像"/>
          <p:cNvPicPr>
            <a:picLocks noChangeAspect="1"/>
          </p:cNvPicPr>
          <p:nvPr/>
        </p:nvPicPr>
        <p:blipFill>
          <a:blip r:embed="rId1">
            <a:alphaModFix amt="11734"/>
          </a:blip>
          <a:srcRect r="36257"/>
          <a:stretch>
            <a:fillRect/>
          </a:stretch>
        </p:blipFill>
        <p:spPr>
          <a:xfrm>
            <a:off x="6020141" y="13138763"/>
            <a:ext cx="662063" cy="17827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4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0174184" y="7217539"/>
            <a:ext cx="7707755" cy="207548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5" name="图像" descr="图像"/>
          <p:cNvPicPr>
            <a:picLocks noChangeAspect="1"/>
          </p:cNvPicPr>
          <p:nvPr/>
        </p:nvPicPr>
        <p:blipFill>
          <a:blip r:embed="rId1">
            <a:alphaModFix amt="1476"/>
          </a:blip>
          <a:srcRect r="36257"/>
          <a:stretch>
            <a:fillRect/>
          </a:stretch>
        </p:blipFill>
        <p:spPr>
          <a:xfrm>
            <a:off x="8504366" y="1968916"/>
            <a:ext cx="5876829" cy="1582471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6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6345830" y="12858743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7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1834699" y="11678191"/>
            <a:ext cx="1799354" cy="484517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8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8029060" y="9693705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9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5347227" y="4788811"/>
            <a:ext cx="1799354" cy="48451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0" name="图像" descr="图像"/>
          <p:cNvPicPr>
            <a:picLocks noChangeAspect="1"/>
          </p:cNvPicPr>
          <p:nvPr/>
        </p:nvPicPr>
        <p:blipFill>
          <a:blip r:embed="rId1">
            <a:alphaModFix amt="3688"/>
          </a:blip>
          <a:srcRect r="36257"/>
          <a:stretch>
            <a:fillRect/>
          </a:stretch>
        </p:blipFill>
        <p:spPr>
          <a:xfrm>
            <a:off x="12033056" y="6252354"/>
            <a:ext cx="1079864" cy="290779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1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7" y="742641"/>
            <a:ext cx="4166974" cy="715228"/>
          </a:xfrm>
          <a:prstGeom prst="rect">
            <a:avLst/>
          </a:prstGeom>
          <a:ln w="25400">
            <a:miter lim="400000"/>
            <a:headEnd/>
            <a:tailEnd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8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5" y="802634"/>
            <a:ext cx="4161320" cy="7152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3" name="企业基础信息"/>
          <p:cNvSpPr/>
          <p:nvPr/>
        </p:nvSpPr>
        <p:spPr>
          <a:xfrm>
            <a:off x="8087360" y="6713855"/>
            <a:ext cx="8063865" cy="1771650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>
            <a:normAutofit/>
          </a:bodyPr>
          <a:lstStyle>
            <a:lvl1pPr defTabSz="1268095">
              <a:lnSpc>
                <a:spcPct val="80000"/>
              </a:lnSpc>
              <a:defRPr sz="6030" b="1" spc="-120">
                <a:solidFill>
                  <a:srgbClr val="FFFFFF"/>
                </a:solidFill>
              </a:defRPr>
            </a:lvl1pPr>
          </a:lstStyle>
          <a:p>
            <a:r>
              <a:rPr lang="en-US"/>
              <a:t>2.</a:t>
            </a:r>
            <a:r>
              <a:rPr lang="en-US" altLang="zh-CN"/>
              <a:t>1 </a:t>
            </a:r>
            <a:r>
              <a:rPr lang="zh-CN" altLang="en-US"/>
              <a:t>项目预算入库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1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1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51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5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50"/>
                    </a:schemeClr>
                  </a:solidFill>
                </a:defRPr>
              </a:lvl1pPr>
            </a:lstStyle>
            <a:p>
              <a:r>
                <a:rPr lang="en-US"/>
                <a:t>2.1 </a:t>
              </a:r>
              <a:r>
                <a:rPr lang="zh-CN" altLang="en-US"/>
                <a:t>项目预算入库</a:t>
              </a: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3474085"/>
            <a:ext cx="18288000" cy="892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" name="矩形"/>
          <p:cNvSpPr/>
          <p:nvPr/>
        </p:nvSpPr>
        <p:spPr>
          <a:xfrm>
            <a:off x="6431280" y="671385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9"/>
                    </a:schemeClr>
                  </a:solidFill>
                </a:defRPr>
              </a:lvl1pPr>
            </a:lstStyle>
            <a:p>
              <a:r>
                <a:rPr lang="en-US"/>
                <a:t>2.1 </a:t>
              </a:r>
              <a:r>
                <a:rPr lang="zh-CN" altLang="en-US"/>
                <a:t>项目</a:t>
              </a:r>
              <a:r>
                <a:rPr lang="zh-CN" altLang="en-US"/>
                <a:t>预算入库</a:t>
              </a:r>
              <a:endParaRPr lang="zh-CN" altLang="en-US"/>
            </a:p>
          </p:txBody>
        </p:sp>
      </p:grpSp>
      <p:sp>
        <p:nvSpPr>
          <p:cNvPr id="4" name="矩形"/>
          <p:cNvSpPr/>
          <p:nvPr/>
        </p:nvSpPr>
        <p:spPr>
          <a:xfrm>
            <a:off x="2974975" y="4625975"/>
            <a:ext cx="2949575" cy="58420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flipH="1" flipV="1">
            <a:off x="4703445" y="5346065"/>
            <a:ext cx="553720" cy="749935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9" name="矩形"/>
          <p:cNvSpPr/>
          <p:nvPr/>
        </p:nvSpPr>
        <p:spPr>
          <a:xfrm>
            <a:off x="6423660" y="5346065"/>
            <a:ext cx="2371090" cy="57594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1889760" y="2321348"/>
            <a:ext cx="1219200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单据填写路径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mbria" panose="02040503050406030204"/>
              </a:rPr>
              <a:t>  </a:t>
            </a:r>
            <a:endParaRPr kumimoji="0" lang="zh-CN" alt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481830"/>
            <a:ext cx="5648325" cy="813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590925"/>
            <a:ext cx="18288000" cy="89249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75" y="4050030"/>
            <a:ext cx="5648325" cy="81343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1" name="矩形"/>
          <p:cNvSpPr/>
          <p:nvPr/>
        </p:nvSpPr>
        <p:spPr>
          <a:xfrm>
            <a:off x="2903220" y="4965700"/>
            <a:ext cx="2311400" cy="8083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2" name="矩形"/>
          <p:cNvSpPr/>
          <p:nvPr/>
        </p:nvSpPr>
        <p:spPr>
          <a:xfrm>
            <a:off x="7767320" y="4076700"/>
            <a:ext cx="873760" cy="57785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3" name="矩形"/>
          <p:cNvSpPr/>
          <p:nvPr/>
        </p:nvSpPr>
        <p:spPr>
          <a:xfrm>
            <a:off x="10175875" y="7412355"/>
            <a:ext cx="3308985" cy="41465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" name="文本框 13"/>
          <p:cNvSpPr txBox="1"/>
          <p:nvPr/>
        </p:nvSpPr>
        <p:spPr>
          <a:xfrm>
            <a:off x="3047365" y="3935413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1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7065" y="403637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2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27765" y="6258878"/>
            <a:ext cx="260667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3</a:t>
            </a:r>
            <a:endParaRPr kumimoji="0" lang="en-US" altLang="zh-CN" sz="6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7320" y="4193540"/>
            <a:ext cx="18288000" cy="8924925"/>
          </a:xfrm>
          <a:prstGeom prst="rect">
            <a:avLst/>
          </a:prstGeom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50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50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9"/>
                    </a:schemeClr>
                  </a:solidFill>
                </a:defRPr>
              </a:lvl1pPr>
            </a:lstStyle>
            <a:p>
              <a:r>
                <a:rPr lang="en-US"/>
                <a:t>2.1 </a:t>
              </a:r>
              <a:r>
                <a:rPr lang="zh-CN" altLang="en-US"/>
                <a:t>项目</a:t>
              </a:r>
              <a:r>
                <a:rPr lang="zh-CN" altLang="en-US"/>
                <a:t>预算入库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974975" y="2120265"/>
            <a:ext cx="19842480" cy="2120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10000"/>
              </a:lnSpc>
            </a:pP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）进入项目预算申请填报界面后依序按字段内容填入相关信息。（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）填写【预算单位】--【请选择预算单位】后弹出预算单位选择界面，选择对应的预算单位。</a:t>
            </a:r>
            <a:endParaRPr 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（3）【提交人】-【提交人所在部门】自动带出填写单据人员的姓名和所在部门。【申请日期】默认当前提交日期，可自行修改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（4）填写【项目负责人】--进行单选，只存在唯一项目负责人。填写【项目参与人】--支持多选，可依据姓名进行搜索。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44075" y="6222365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如果选择有误再次点击显示的选择预算单位栏位，弹出预算单位选择界面重新选择</a:t>
            </a:r>
            <a:endParaRPr kumimoji="0" lang="en-US" altLang="zh-CN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7115" y="7002145"/>
            <a:ext cx="1370901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标题自动带出提交人，双引号中内容自动读取后续填写的项目名称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3940" y="8586153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提交人与所在部门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自动带出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申请日期默认当前日期，可自行修改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71910" y="10667683"/>
            <a:ext cx="13709015" cy="1578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填写【项目负责人】--进行单选，只存在唯一项目负责人。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填写【项目参与人】--支持多选，可依据姓名进行搜索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注：后续启用或下拨时，只有参与人中包含人员方可选择当前申请预算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1365" y="5129530"/>
            <a:ext cx="11963400" cy="78867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95" y="5202555"/>
            <a:ext cx="8220075" cy="79057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8"/>
                    </a:schemeClr>
                  </a:solidFill>
                </a:defRPr>
              </a:lvl1pPr>
            </a:lstStyle>
            <a:p>
              <a:r>
                <a:rPr lang="en-US"/>
                <a:t>2.1 </a:t>
              </a:r>
              <a:r>
                <a:rPr lang="zh-CN" altLang="en-US"/>
                <a:t>项目</a:t>
              </a:r>
              <a:r>
                <a:rPr lang="zh-CN" altLang="en-US"/>
                <a:t>预算入库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966595" y="2321560"/>
            <a:ext cx="221138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）填写【经费来源】、【预算类别】、【预算大类】、【一级预算】、【二级预算】--点击弹窗选择相关选项，选择有误再次点击重新选择，预算类别、预算大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类、一级预算、二级预算依据我们现有预算体系编制，前面的选择对后续的开窗内容存在级次限定关系，需要依序选择。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项目名称】--文本填写项目名称，标题中双引号中内容自动读取此处填写的项目名称。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（7）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勾选【是否有政府专项特殊报销标准】--勾选后【请上传相关政府文件】为必须上传，后续报销会展示相关报销文件财务依据报销文件确认是否有超标。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（8）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勾选【是否有经营收入】--勾选后需要填写【收入金额】以及上传【经营收入测算依据】相关的附件文档。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（9）</a:t>
            </a:r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点击【添加明细】进入费用类型的选择界面，根据所展现的费用类型选择需要申请的项目相关的费用类型。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（10）填写【申请金额】--支持手工添加和导入俩种方式。会依据申请明细金额自动汇总</a:t>
            </a:r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5065" y="5447030"/>
            <a:ext cx="7226300" cy="63798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填写【经费来源】点击弹窗选择相关选项，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选择有误再次点击重新选择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填写【归口管理部门】--选填字段，点击弹窗选择相关部门，选择有误再次点击重新选择相关部门，相关部门唯一，只能选择一个部门。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预算类别、预算大类、一级预算、二级预算依据我们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现有预算体系编制，前面的选择对后续的开窗内容存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在级次限定关系，需要依序选择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3310" y="11970068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</a:t>
            </a: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选择不同的一级预算，二级预算中的选项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会根据一级预算选择的不同而不同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16280" y="5346066"/>
            <a:ext cx="13709015" cy="84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项目名称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】--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文本填写项目名称，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标题中双引号中内容自动读取此处填写的项目名称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276580" y="6216969"/>
            <a:ext cx="1370901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algn="l"/>
            <a:r>
              <a:rPr 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勾选【是否有政府专项特殊报销标准】--勾选后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【请上传相关政府文件】为必须上传，后续报销会展示相关报销文件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财务依据报销文件确认是否有超标。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36145" y="8658225"/>
            <a:ext cx="67557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0520"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勾选【是否有经营收入】--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50520"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勾选后需要填写【收入金额】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50520"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以及上传【经营收入测算依据】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50520" algn="l"/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相关的附件文档。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687810" y="11682730"/>
            <a:ext cx="77406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33400" algn="l"/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点击【添加明细】进入费用类型的选择界面，根据所展现的费用类型选择需要申请的项目相关的费用类型。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矩形"/>
          <p:cNvSpPr/>
          <p:nvPr/>
        </p:nvSpPr>
        <p:spPr>
          <a:xfrm>
            <a:off x="12290425" y="12539345"/>
            <a:ext cx="555625" cy="49212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405" name="线条"/>
          <p:cNvSpPr/>
          <p:nvPr/>
        </p:nvSpPr>
        <p:spPr>
          <a:xfrm rot="6240000" flipH="1" flipV="1">
            <a:off x="14386560" y="9393555"/>
            <a:ext cx="1799590" cy="2861310"/>
          </a:xfrm>
          <a:prstGeom prst="line">
            <a:avLst/>
          </a:prstGeom>
          <a:ln w="1016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232630" y="7505065"/>
            <a:ext cx="6486525" cy="40957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905" y="4063365"/>
            <a:ext cx="5819775" cy="88963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100" y="4251960"/>
            <a:ext cx="12963525" cy="85248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9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9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8"/>
                    </a:schemeClr>
                  </a:solidFill>
                </a:defRPr>
              </a:lvl1pPr>
            </a:lstStyle>
            <a:p>
              <a:r>
                <a:rPr lang="en-US"/>
                <a:t>2.1 </a:t>
              </a:r>
              <a:r>
                <a:rPr lang="zh-CN" altLang="en-US"/>
                <a:t>项目预算入库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038985" y="2049145"/>
            <a:ext cx="198424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l"/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、进入费用类型的填写界面，根据字段提示将相关内容填报；金额字段无法填写是依据数量</a:t>
            </a: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</a:t>
            </a:r>
            <a:r>
              <a:rPr 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单价计算得出。填报完成后点击保存既完成费用类型的填报，点击“在记一笔”则继续添加下笔费用。</a:t>
            </a:r>
            <a:endParaRPr 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55600" algn="l"/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、【预算金额】会依据申请明细金额自动计算汇总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55600" algn="l"/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、【是否产教融合项目】选择当前申请项目是否属于产教融合项目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55600" algn="l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7320" y="4769485"/>
            <a:ext cx="552894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文本阐述开支内容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30420" y="6425883"/>
            <a:ext cx="3559175" cy="84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金额字段无法填写，依据数量*单价计算得出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46095" y="10175240"/>
            <a:ext cx="552894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文本阐述测算依据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84625" y="11610340"/>
            <a:ext cx="552894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填写使用场景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9" name="矩形"/>
          <p:cNvSpPr/>
          <p:nvPr/>
        </p:nvSpPr>
        <p:spPr>
          <a:xfrm>
            <a:off x="2677160" y="12429490"/>
            <a:ext cx="655955" cy="49212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425" name="线条"/>
          <p:cNvSpPr/>
          <p:nvPr/>
        </p:nvSpPr>
        <p:spPr>
          <a:xfrm rot="14280000">
            <a:off x="5720080" y="4740275"/>
            <a:ext cx="1379855" cy="9050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5" h="21326" extrusionOk="0">
                <a:moveTo>
                  <a:pt x="0" y="0"/>
                </a:moveTo>
                <a:cubicBezTo>
                  <a:pt x="5122" y="397"/>
                  <a:pt x="9636" y="1640"/>
                  <a:pt x="13088" y="3446"/>
                </a:cubicBezTo>
                <a:cubicBezTo>
                  <a:pt x="18895" y="6483"/>
                  <a:pt x="21600" y="11016"/>
                  <a:pt x="18627" y="15333"/>
                </a:cubicBezTo>
                <a:cubicBezTo>
                  <a:pt x="16057" y="19063"/>
                  <a:pt x="9299" y="21600"/>
                  <a:pt x="1782" y="21303"/>
                </a:cubicBezTo>
              </a:path>
            </a:pathLst>
          </a:custGeom>
          <a:ln w="101600">
            <a:solidFill>
              <a:srgbClr val="FF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5" name="矩形"/>
          <p:cNvSpPr/>
          <p:nvPr/>
        </p:nvSpPr>
        <p:spPr>
          <a:xfrm>
            <a:off x="10177145" y="7578725"/>
            <a:ext cx="12066270" cy="1762125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16" name="文本框 15"/>
          <p:cNvSpPr txBox="1"/>
          <p:nvPr/>
        </p:nvSpPr>
        <p:spPr>
          <a:xfrm>
            <a:off x="11401425" y="9998710"/>
            <a:ext cx="794067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indent="355600" algn="l"/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【预算金额】会依据申请明细金额自动计算汇总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121515" y="10996295"/>
            <a:ext cx="961263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indent="355600" algn="l"/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【是否产教融合项目】选择当前申请项目是否属于产教融合项目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9898380" y="11466513"/>
            <a:ext cx="1900555" cy="532129"/>
          </a:xfrm>
          <a:prstGeom prst="wedgeRectCallout">
            <a:avLst>
              <a:gd name="adj1" fmla="val -21834"/>
              <a:gd name="adj2" fmla="val 116646"/>
            </a:avLst>
          </a:prstGeom>
          <a:noFill/>
          <a:ln w="57150" cap="flat" cmpd="thickThin">
            <a:solidFill>
              <a:srgbClr val="FF0000"/>
            </a:solidFill>
            <a:prstDash val="sysDash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Helvetica Neue Medium"/>
                <a:sym typeface="Helvetica Neue Medium"/>
              </a:rPr>
              <a:t>提交单据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3834765"/>
            <a:ext cx="18288000" cy="8924925"/>
          </a:xfrm>
          <a:prstGeom prst="rect">
            <a:avLst/>
          </a:prstGeom>
        </p:spPr>
      </p:pic>
      <p:grpSp>
        <p:nvGrpSpPr>
          <p:cNvPr id="343" name="成组"/>
          <p:cNvGrpSpPr/>
          <p:nvPr/>
        </p:nvGrpSpPr>
        <p:grpSpPr>
          <a:xfrm>
            <a:off x="126507" y="977602"/>
            <a:ext cx="10570303" cy="12712998"/>
            <a:chOff x="0" y="0"/>
            <a:chExt cx="10570302" cy="12712997"/>
          </a:xfrm>
        </p:grpSpPr>
        <p:sp>
          <p:nvSpPr>
            <p:cNvPr id="327" name="矩形"/>
            <p:cNvSpPr/>
            <p:nvPr/>
          </p:nvSpPr>
          <p:spPr>
            <a:xfrm>
              <a:off x="1473692" y="9410898"/>
              <a:ext cx="425451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8" name="矩形"/>
            <p:cNvSpPr/>
            <p:nvPr/>
          </p:nvSpPr>
          <p:spPr>
            <a:xfrm>
              <a:off x="3211048" y="28956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29" name="矩形"/>
            <p:cNvSpPr/>
            <p:nvPr/>
          </p:nvSpPr>
          <p:spPr>
            <a:xfrm>
              <a:off x="1763248" y="3988227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0" name="矩形"/>
            <p:cNvSpPr/>
            <p:nvPr/>
          </p:nvSpPr>
          <p:spPr>
            <a:xfrm>
              <a:off x="2159691" y="12446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1" name="矩形"/>
            <p:cNvSpPr/>
            <p:nvPr/>
          </p:nvSpPr>
          <p:spPr>
            <a:xfrm>
              <a:off x="711891" y="2337227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grpSp>
          <p:nvGrpSpPr>
            <p:cNvPr id="334" name="成组"/>
            <p:cNvGrpSpPr/>
            <p:nvPr/>
          </p:nvGrpSpPr>
          <p:grpSpPr>
            <a:xfrm>
              <a:off x="0" y="11540570"/>
              <a:ext cx="1361976" cy="1172428"/>
              <a:chOff x="0" y="0"/>
              <a:chExt cx="1361975" cy="1172426"/>
            </a:xfrm>
          </p:grpSpPr>
          <p:sp>
            <p:nvSpPr>
              <p:cNvPr id="332" name="矩形"/>
              <p:cNvSpPr/>
              <p:nvPr/>
            </p:nvSpPr>
            <p:spPr>
              <a:xfrm>
                <a:off x="0" y="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  <p:sp>
            <p:nvSpPr>
              <p:cNvPr id="333" name="矩形"/>
              <p:cNvSpPr/>
              <p:nvPr/>
            </p:nvSpPr>
            <p:spPr>
              <a:xfrm>
                <a:off x="508000" y="457200"/>
                <a:ext cx="853976" cy="715227"/>
              </a:xfrm>
              <a:prstGeom prst="rect">
                <a:avLst/>
              </a:prstGeom>
              <a:solidFill>
                <a:schemeClr val="accent1">
                  <a:hueOff val="114395"/>
                  <a:lumOff val="-24948"/>
                  <a:alpha val="587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/>
              </a:p>
            </p:txBody>
          </p:sp>
        </p:grpSp>
        <p:sp>
          <p:nvSpPr>
            <p:cNvPr id="335" name="矩形"/>
            <p:cNvSpPr/>
            <p:nvPr/>
          </p:nvSpPr>
          <p:spPr>
            <a:xfrm>
              <a:off x="711891" y="647700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6" name="矩形"/>
            <p:cNvSpPr/>
            <p:nvPr/>
          </p:nvSpPr>
          <p:spPr>
            <a:xfrm>
              <a:off x="6208248" y="304800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7" name="矩形"/>
            <p:cNvSpPr/>
            <p:nvPr/>
          </p:nvSpPr>
          <p:spPr>
            <a:xfrm>
              <a:off x="6208248" y="3306481"/>
              <a:ext cx="501255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8" name="矩形"/>
            <p:cNvSpPr/>
            <p:nvPr/>
          </p:nvSpPr>
          <p:spPr>
            <a:xfrm>
              <a:off x="8913646" y="0"/>
              <a:ext cx="501254" cy="279500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39" name="矩形"/>
            <p:cNvSpPr/>
            <p:nvPr/>
          </p:nvSpPr>
          <p:spPr>
            <a:xfrm>
              <a:off x="5637695" y="85437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0" name="矩形"/>
            <p:cNvSpPr/>
            <p:nvPr/>
          </p:nvSpPr>
          <p:spPr>
            <a:xfrm>
              <a:off x="6296900" y="10042323"/>
              <a:ext cx="323951" cy="314524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1" name="矩形"/>
            <p:cNvSpPr/>
            <p:nvPr/>
          </p:nvSpPr>
          <p:spPr>
            <a:xfrm>
              <a:off x="10425045" y="5715000"/>
              <a:ext cx="145258" cy="157659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342" name="正方形"/>
            <p:cNvSpPr/>
            <p:nvPr/>
          </p:nvSpPr>
          <p:spPr>
            <a:xfrm>
              <a:off x="9053048" y="8864600"/>
              <a:ext cx="222450" cy="228402"/>
            </a:xfrm>
            <a:prstGeom prst="rect">
              <a:avLst/>
            </a:prstGeom>
            <a:solidFill>
              <a:schemeClr val="accent1">
                <a:hueOff val="114395"/>
                <a:lumOff val="-24948"/>
                <a:alpha val="587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</p:grpSp>
      <p:grpSp>
        <p:nvGrpSpPr>
          <p:cNvPr id="288" name="成组"/>
          <p:cNvGrpSpPr/>
          <p:nvPr/>
        </p:nvGrpSpPr>
        <p:grpSpPr>
          <a:xfrm>
            <a:off x="1327585" y="923714"/>
            <a:ext cx="6367146" cy="1101725"/>
            <a:chOff x="-1" y="188862"/>
            <a:chExt cx="6367142" cy="1101724"/>
          </a:xfrm>
        </p:grpSpPr>
        <p:sp>
          <p:nvSpPr>
            <p:cNvPr id="286" name="三角形"/>
            <p:cNvSpPr/>
            <p:nvPr/>
          </p:nvSpPr>
          <p:spPr>
            <a:xfrm rot="10800000" flipH="1">
              <a:off x="-1" y="188862"/>
              <a:ext cx="1270002" cy="10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hueOff val="114395"/>
                <a:lumOff val="-249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/>
            </a:p>
          </p:txBody>
        </p:sp>
        <p:sp>
          <p:nvSpPr>
            <p:cNvPr id="287" name="1"/>
            <p:cNvSpPr/>
            <p:nvPr/>
          </p:nvSpPr>
          <p:spPr>
            <a:xfrm>
              <a:off x="683259" y="430797"/>
              <a:ext cx="5683882" cy="859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rmAutofit fontScale="60000"/>
            </a:bodyPr>
            <a:lstStyle>
              <a:lvl1pPr defTabSz="1828800">
                <a:lnSpc>
                  <a:spcPct val="80000"/>
                </a:lnSpc>
                <a:defRPr sz="8700" b="1" spc="-174">
                  <a:solidFill>
                    <a:schemeClr val="accent1">
                      <a:hueOff val="114395"/>
                      <a:lumOff val="-24947"/>
                    </a:schemeClr>
                  </a:solidFill>
                </a:defRPr>
              </a:lvl1pPr>
            </a:lstStyle>
            <a:p>
              <a:r>
                <a:rPr lang="en-US"/>
                <a:t>2.1 </a:t>
              </a:r>
              <a:r>
                <a:rPr lang="zh-CN" altLang="en-US"/>
                <a:t>项目预算入库</a:t>
              </a:r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399030" y="2379345"/>
            <a:ext cx="198424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l"/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2.1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的项目预算入库申请单审批流程全部通过后</a:t>
            </a:r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1-2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分钟，会将申请的预算同步在【我的】</a:t>
            </a:r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【预算项目】中，可以查看到申请的所有预算项目，是否启用、下拨金额情况等相关信息</a:t>
            </a:r>
            <a:endParaRPr lang="zh-CN" altLang="en-US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55600" algn="l"/>
            <a:endParaRPr lang="zh-CN" altLang="en-US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"/>
          <p:cNvSpPr/>
          <p:nvPr/>
        </p:nvSpPr>
        <p:spPr>
          <a:xfrm>
            <a:off x="2470785" y="7375525"/>
            <a:ext cx="2352675" cy="58039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7" name="矩形"/>
          <p:cNvSpPr/>
          <p:nvPr/>
        </p:nvSpPr>
        <p:spPr>
          <a:xfrm>
            <a:off x="4991100" y="5203190"/>
            <a:ext cx="3300730" cy="467487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8" name="矩形"/>
          <p:cNvSpPr/>
          <p:nvPr/>
        </p:nvSpPr>
        <p:spPr>
          <a:xfrm>
            <a:off x="8519795" y="4987290"/>
            <a:ext cx="11965940" cy="7613650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p>
            <a:pPr defTabSz="82550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PLACING_PICTURE_USER_VIEWPORT" val="{&quot;height&quot;:6450,&quot;width&quot;:10215}"/>
</p:tagLst>
</file>

<file path=ppt/tags/tag2.xml><?xml version="1.0" encoding="utf-8"?>
<p:tagLst xmlns:p="http://schemas.openxmlformats.org/presentationml/2006/main">
  <p:tag name="COMMONDATA" val="eyJoZGlkIjoiODZiNWE1ODJiYTdkOWRlNDcyODRjNWNjMmQ2YWZhMzcifQ==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4083</Words>
  <Application>WPS 演示</Application>
  <PresentationFormat/>
  <Paragraphs>321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Helvetica Neue</vt:lpstr>
      <vt:lpstr>Helvetica Neue Medium</vt:lpstr>
      <vt:lpstr>Calibri</vt:lpstr>
      <vt:lpstr>微软雅黑</vt:lpstr>
      <vt:lpstr>Cambria</vt:lpstr>
      <vt:lpstr>Arial Unicode MS</vt:lpstr>
      <vt:lpstr>21_BasicWhite</vt:lpstr>
      <vt:lpstr>项目收支预算填报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员工手册电脑版</dc:title>
  <dc:creator/>
  <cp:lastModifiedBy>东篱公用账号</cp:lastModifiedBy>
  <cp:revision>104</cp:revision>
  <dcterms:created xsi:type="dcterms:W3CDTF">2022-05-23T08:05:00Z</dcterms:created>
  <dcterms:modified xsi:type="dcterms:W3CDTF">2022-08-07T12:43:07Z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6D037B89B6F04223A9D4795A4EF8E064</vt:lpwstr>
  </property>
  <property fmtid="{D5CDD505-2E9C-101B-9397-08002B2CF9AE}" pid="3" name="KSOProductBuildVer">
    <vt:lpwstr>2052-11.1.0.11875</vt:lpwstr>
  </property>
</Properties>
</file>