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4"/>
  </p:notesMasterIdLst>
  <p:sldIdLst>
    <p:sldId id="330" r:id="rId3"/>
    <p:sldId id="331" r:id="rId4"/>
    <p:sldId id="332" r:id="rId5"/>
    <p:sldId id="333" r:id="rId6"/>
    <p:sldId id="334" r:id="rId7"/>
    <p:sldId id="337" r:id="rId8"/>
    <p:sldId id="338" r:id="rId9"/>
    <p:sldId id="339" r:id="rId10"/>
    <p:sldId id="345" r:id="rId11"/>
    <p:sldId id="346" r:id="rId12"/>
    <p:sldId id="343" r:id="rId1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97"/>
    <p:restoredTop sz="95768"/>
  </p:normalViewPr>
  <p:slideViewPr>
    <p:cSldViewPr snapToGrid="0" snapToObjects="1">
      <p:cViewPr varScale="1">
        <p:scale>
          <a:sx n="59" d="100"/>
          <a:sy n="59" d="100"/>
        </p:scale>
        <p:origin x="44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notesMaster" Target="notesMasters/notesMaster1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7079287-648C-4B3D-8FE1-F0E0722F132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/>
              <a:t>单击此处编辑母版副标题样式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89023-B33E-C846-A4BD-2158D0677C23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2C18D-6513-E143-BC07-FC9CB5522DFE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r>
              <a:rPr kumimoji="1" lang="zh-CN" altLang="en-US"/>
              <a:t>编辑母版文本样式
第二级
第三级
第四级
第五级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89023-B33E-C846-A4BD-2158D0677C23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2C18D-6513-E143-BC07-FC9CB5522DFE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kumimoji="1" lang="zh-CN" altLang="en-US"/>
              <a:t>编辑母版文本样式
第二级
第三级
第四级
第五级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89023-B33E-C846-A4BD-2158D0677C23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2C18D-6513-E143-BC07-FC9CB5522DFE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r>
              <a:rPr kumimoji="1" lang="zh-CN" altLang="en-US"/>
              <a:t>编辑母版文本样式
第二级
第三级
第四级
第五级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89023-B33E-C846-A4BD-2158D0677C23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2C18D-6513-E143-BC07-FC9CB5522DFE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zh-CN" altLang="en-US"/>
              <a:t>编辑母版文本样式
第二级
第三级
第四级
第五级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89023-B33E-C846-A4BD-2158D0677C23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2C18D-6513-E143-BC07-FC9CB5522DFE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kumimoji="1" lang="zh-CN" altLang="en-US"/>
              <a:t>编辑母版文本样式
第二级
第三级
第四级
第五级</a:t>
            </a:r>
            <a:endParaRPr kumimoji="1"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kumimoji="1" lang="zh-CN" altLang="en-US"/>
              <a:t>编辑母版文本样式
第二级
第三级
第四级
第五级</a:t>
            </a:r>
            <a:endParaRPr kumimoji="1"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89023-B33E-C846-A4BD-2158D0677C23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2C18D-6513-E143-BC07-FC9CB5522DFE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kumimoji="1" lang="zh-CN" altLang="en-US"/>
              <a:t>编辑母版文本样式
第二级
第三级
第四级
第五级</a:t>
            </a:r>
            <a:endParaRPr kumimoji="1"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kumimoji="1" lang="zh-CN" altLang="en-US"/>
              <a:t>编辑母版文本样式
第二级
第三级
第四级
第五级</a:t>
            </a:r>
            <a:endParaRPr kumimoji="1"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kumimoji="1" lang="zh-CN" altLang="en-US"/>
              <a:t>编辑母版文本样式
第二级
第三级
第四级
第五级</a:t>
            </a:r>
            <a:endParaRPr kumimoji="1"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kumimoji="1" lang="zh-CN" altLang="en-US"/>
              <a:t>编辑母版文本样式
第二级
第三级
第四级
第五级</a:t>
            </a:r>
            <a:endParaRPr kumimoji="1"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89023-B33E-C846-A4BD-2158D0677C23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2C18D-6513-E143-BC07-FC9CB5522DFE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89023-B33E-C846-A4BD-2158D0677C23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2C18D-6513-E143-BC07-FC9CB5522DFE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89023-B33E-C846-A4BD-2158D0677C23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2C18D-6513-E143-BC07-FC9CB5522DFE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kumimoji="1" lang="zh-CN" altLang="en-US"/>
              <a:t>编辑母版文本样式
第二级
第三级
第四级
第五级</a:t>
            </a:r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kumimoji="1" lang="zh-CN" altLang="en-US"/>
              <a:t>编辑母版文本样式
第二级
第三级
第四级
第五级</a:t>
            </a:r>
            <a:endParaRPr kumimoji="1"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89023-B33E-C846-A4BD-2158D0677C23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2C18D-6513-E143-BC07-FC9CB5522DFE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kumimoji="1" lang="zh-CN" altLang="en-US"/>
              <a:t>编辑母版文本样式
第二级
第三级
第四级
第五级</a:t>
            </a:r>
            <a:endParaRPr kumimoji="1"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89023-B33E-C846-A4BD-2158D0677C23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2C18D-6513-E143-BC07-FC9CB5522DFE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kumimoji="1" lang="zh-CN" altLang="en-US"/>
              <a:t>编辑母版文本样式
第二级
第三级
第四级
第五级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389023-B33E-C846-A4BD-2158D0677C23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F2C18D-6513-E143-BC07-FC9CB5522DFE}" type="slidenum">
              <a:rPr kumimoji="1" lang="zh-CN" altLang="en-US" smtClean="0"/>
            </a:fld>
            <a:endParaRPr kumimoji="1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fad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tags" Target="../tags/tag1.xml"/></Relationships>
</file>

<file path=ppt/slides/_rels/slide1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" name="Rectangle 11"/>
          <p:cNvSpPr/>
          <p:nvPr/>
        </p:nvSpPr>
        <p:spPr>
          <a:xfrm>
            <a:off x="0" y="6484620"/>
            <a:ext cx="12192000" cy="373380"/>
          </a:xfrm>
          <a:prstGeom prst="rect">
            <a:avLst/>
          </a:prstGeom>
          <a:solidFill>
            <a:schemeClr val="accent2">
              <a:lumMod val="75000"/>
              <a:alpha val="86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968375" y="1348105"/>
            <a:ext cx="10658475" cy="43383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 algn="just" fontAlgn="auto">
              <a:lnSpc>
                <a:spcPct val="150000"/>
              </a:lnSpc>
            </a:pPr>
            <a:r>
              <a:rPr lang="zh-CN" sz="2400" b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黑体" panose="02010609060101010101" charset="-122"/>
              </a:rPr>
              <a:t>一</a:t>
            </a:r>
            <a:r>
              <a:rPr lang="en-US" sz="2400" b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黑体" panose="02010609060101010101" charset="-122"/>
              </a:rPr>
              <a:t>.</a:t>
            </a:r>
            <a:r>
              <a:rPr lang="zh-CN" sz="2400" b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黑体" panose="02010609060101010101" charset="-122"/>
              </a:rPr>
              <a:t>转学对象</a:t>
            </a:r>
            <a:r>
              <a:rPr lang="zh-CN" sz="2000" b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宋体" panose="02010600030101010101" pitchFamily="2" charset="-122"/>
              </a:rPr>
              <a:t>（一）符合下列条件之一的，可以申请转学：1．本市户籍</a:t>
            </a:r>
            <a:r>
              <a:rPr sz="1800" b="0">
                <a:solidFill>
                  <a:schemeClr val="tx1"/>
                </a:solidFill>
              </a:rPr>
              <a:t>学生</a:t>
            </a:r>
            <a:r>
              <a:rPr lang="zh-CN" sz="2000" b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宋体" panose="02010600030101010101" pitchFamily="2" charset="-122"/>
              </a:rPr>
              <a:t>户籍随家长在</a:t>
            </a:r>
            <a:r>
              <a:rPr lang="zh-CN" sz="2000" b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ea typeface="宋体" panose="02010600030101010101" pitchFamily="2" charset="-122"/>
              </a:rPr>
              <a:t>本市内跨区迁移</a:t>
            </a:r>
            <a:r>
              <a:rPr lang="zh-CN" sz="2000" b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宋体" panose="02010600030101010101" pitchFamily="2" charset="-122"/>
              </a:rPr>
              <a:t>（至浦东新区）；2．本市户籍学生（浦东新区户籍）</a:t>
            </a:r>
            <a:r>
              <a:rPr lang="zh-CN" sz="2000" b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ea typeface="宋体" panose="02010600030101010101" pitchFamily="2" charset="-122"/>
              </a:rPr>
              <a:t>从外省（或境外）回本区就读</a:t>
            </a:r>
            <a:r>
              <a:rPr lang="zh-CN" sz="2000" b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宋体" panose="02010600030101010101" pitchFamily="2" charset="-122"/>
              </a:rPr>
              <a:t>。（二）符合下列条件之一的，可申请转入本区</a:t>
            </a:r>
            <a:r>
              <a:rPr lang="zh-CN" sz="2000" b="1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ea typeface="宋体" panose="02010600030101010101" pitchFamily="2" charset="-122"/>
              </a:rPr>
              <a:t>有空余学额</a:t>
            </a:r>
            <a:r>
              <a:rPr lang="zh-CN" sz="2000" b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宋体" panose="02010600030101010101" pitchFamily="2" charset="-122"/>
              </a:rPr>
              <a:t>的学校：1．本市在籍学生居住地跨区变更；2．符合本市当年度义务教育阶段招生条件的非本市学籍学生。</a:t>
            </a:r>
            <a:endParaRPr lang="zh-CN" sz="2000" b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ea typeface="宋体" panose="02010600030101010101" pitchFamily="2" charset="-122"/>
            </a:endParaRPr>
          </a:p>
          <a:p>
            <a:pPr indent="0" algn="just" fontAlgn="auto">
              <a:lnSpc>
                <a:spcPct val="150000"/>
              </a:lnSpc>
            </a:pPr>
            <a:r>
              <a:rPr lang="zh-CN" sz="2000" b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ea typeface="宋体" panose="02010600030101010101" pitchFamily="2" charset="-122"/>
              </a:rPr>
              <a:t>小学、初中、高中起始年级第一学期不予转学。小学五年级第二学期、初中初三年级第一学期、第二学期，高中高三年级第二学期不予转学。</a:t>
            </a:r>
            <a:endParaRPr lang="zh-CN" altLang="en-US" sz="2000" b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ea typeface="宋体" panose="02010600030101010101" pitchFamily="2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095625" y="638492"/>
            <a:ext cx="5080000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indent="0" algn="ctr"/>
            <a:r>
              <a:rPr lang="zh-CN" sz="3200" b="1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黑体" panose="02010609060101010101" charset="-122"/>
                <a:ea typeface="黑体" panose="02010609060101010101" charset="-122"/>
              </a:rPr>
              <a:t>浦东新区转学管理办法</a:t>
            </a:r>
            <a:endParaRPr lang="zh-CN" altLang="en-US" sz="2800" b="1">
              <a:gradFill>
                <a:gsLst>
                  <a:gs pos="0">
                    <a:srgbClr val="E30000"/>
                  </a:gs>
                  <a:gs pos="100000">
                    <a:srgbClr val="760303"/>
                  </a:gs>
                </a:gsLst>
                <a:lin scaled="0"/>
              </a:gra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ea typeface="华文中宋" panose="02010600040101010101" charset="-122"/>
              <a:cs typeface="仿宋_GB2312" charset="0"/>
            </a:endParaRPr>
          </a:p>
        </p:txBody>
      </p:sp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" name="Rectangle 11"/>
          <p:cNvSpPr/>
          <p:nvPr/>
        </p:nvSpPr>
        <p:spPr>
          <a:xfrm>
            <a:off x="0" y="6484620"/>
            <a:ext cx="12192000" cy="373380"/>
          </a:xfrm>
          <a:prstGeom prst="rect">
            <a:avLst/>
          </a:prstGeom>
          <a:solidFill>
            <a:schemeClr val="accent2">
              <a:lumMod val="75000"/>
              <a:alpha val="86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" name="图片 1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1047750" y="214630"/>
            <a:ext cx="4577080" cy="6149340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36385" y="379730"/>
            <a:ext cx="4298315" cy="5819775"/>
          </a:xfrm>
          <a:prstGeom prst="rect">
            <a:avLst/>
          </a:prstGeom>
        </p:spPr>
      </p:pic>
    </p:spTree>
  </p:cSld>
  <p:clrMapOvr>
    <a:masterClrMapping/>
  </p:clrMapOvr>
  <p:transition spd="med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图片 50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1166127" y="853893"/>
            <a:ext cx="9691292" cy="3402863"/>
          </a:xfrm>
          <a:prstGeom prst="rect">
            <a:avLst/>
          </a:prstGeom>
        </p:spPr>
      </p:pic>
      <p:sp>
        <p:nvSpPr>
          <p:cNvPr id="4" name="圆角矩形 3"/>
          <p:cNvSpPr/>
          <p:nvPr/>
        </p:nvSpPr>
        <p:spPr>
          <a:xfrm>
            <a:off x="3020060" y="4595495"/>
            <a:ext cx="6656705" cy="1277620"/>
          </a:xfrm>
          <a:prstGeom prst="roundRect">
            <a:avLst>
              <a:gd name="adj" fmla="val 42270"/>
            </a:avLst>
          </a:prstGeom>
          <a:solidFill>
            <a:schemeClr val="accent4">
              <a:lumMod val="75000"/>
            </a:schemeClr>
          </a:solidFill>
          <a:ln>
            <a:noFill/>
          </a:ln>
          <a:effectLst>
            <a:innerShdw blurRad="63500" dist="127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498" tIns="57248" rIns="114498" bIns="57248" rtlCol="0" anchor="ctr"/>
          <a:lstStyle/>
          <a:p>
            <a:pPr algn="ctr"/>
            <a:endParaRPr lang="zh-CN" altLang="en-US" sz="2300"/>
          </a:p>
        </p:txBody>
      </p:sp>
      <p:sp>
        <p:nvSpPr>
          <p:cNvPr id="5" name="TextBox 31"/>
          <p:cNvSpPr txBox="1"/>
          <p:nvPr/>
        </p:nvSpPr>
        <p:spPr>
          <a:xfrm>
            <a:off x="3650615" y="4408170"/>
            <a:ext cx="5395595" cy="1460500"/>
          </a:xfrm>
          <a:prstGeom prst="rect">
            <a:avLst/>
          </a:prstGeom>
          <a:noFill/>
        </p:spPr>
        <p:txBody>
          <a:bodyPr wrap="square" lIns="114498" tIns="57248" rIns="114498" bIns="57248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zh-CN" altLang="en-US" sz="2500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上海市临港第一中学</a:t>
            </a:r>
            <a:endParaRPr lang="zh-CN" altLang="en-US" sz="2500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>
              <a:lnSpc>
                <a:spcPct val="150000"/>
              </a:lnSpc>
            </a:pPr>
            <a:r>
              <a:rPr lang="en-US" altLang="zh-CN" sz="2500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2021.4.8</a:t>
            </a:r>
            <a:endParaRPr lang="en-US" altLang="zh-CN" sz="2500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grpSp>
        <p:nvGrpSpPr>
          <p:cNvPr id="6" name="组合 5"/>
          <p:cNvGrpSpPr/>
          <p:nvPr/>
        </p:nvGrpSpPr>
        <p:grpSpPr>
          <a:xfrm>
            <a:off x="2745740" y="4538980"/>
            <a:ext cx="849630" cy="1378585"/>
            <a:chOff x="899592" y="2377261"/>
            <a:chExt cx="720079" cy="574619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7" name="圆角矩形 6"/>
            <p:cNvSpPr/>
            <p:nvPr/>
          </p:nvSpPr>
          <p:spPr>
            <a:xfrm>
              <a:off x="899592" y="2377261"/>
              <a:ext cx="720079" cy="574619"/>
            </a:xfrm>
            <a:prstGeom prst="roundRect">
              <a:avLst>
                <a:gd name="adj" fmla="val 42270"/>
              </a:avLst>
            </a:prstGeom>
            <a:gradFill>
              <a:gsLst>
                <a:gs pos="0">
                  <a:schemeClr val="bg1"/>
                </a:gs>
                <a:gs pos="55000">
                  <a:schemeClr val="bg1">
                    <a:lumMod val="9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81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300">
                <a:solidFill>
                  <a:srgbClr val="C00000"/>
                </a:solidFill>
                <a:ea typeface="微软雅黑" panose="020B0503020204020204" charset="-122"/>
              </a:endParaRPr>
            </a:p>
          </p:txBody>
        </p:sp>
        <p:sp>
          <p:nvSpPr>
            <p:cNvPr id="8" name="圆角矩形 7"/>
            <p:cNvSpPr/>
            <p:nvPr/>
          </p:nvSpPr>
          <p:spPr>
            <a:xfrm>
              <a:off x="920241" y="2397813"/>
              <a:ext cx="681258" cy="533516"/>
            </a:xfrm>
            <a:prstGeom prst="roundRect">
              <a:avLst>
                <a:gd name="adj" fmla="val 42270"/>
              </a:avLst>
            </a:prstGeom>
            <a:gradFill>
              <a:gsLst>
                <a:gs pos="0">
                  <a:schemeClr val="bg1"/>
                </a:gs>
                <a:gs pos="5100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89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300">
                <a:solidFill>
                  <a:srgbClr val="C00000"/>
                </a:solidFill>
                <a:ea typeface="微软雅黑" panose="020B0503020204020204" charset="-122"/>
              </a:endParaRPr>
            </a:p>
          </p:txBody>
        </p:sp>
      </p:grpSp>
      <p:grpSp>
        <p:nvGrpSpPr>
          <p:cNvPr id="10" name="组合 9"/>
          <p:cNvGrpSpPr/>
          <p:nvPr/>
        </p:nvGrpSpPr>
        <p:grpSpPr>
          <a:xfrm>
            <a:off x="2934009" y="1902929"/>
            <a:ext cx="1768771" cy="1768771"/>
            <a:chOff x="2353153" y="1332123"/>
            <a:chExt cx="1410410" cy="1410410"/>
          </a:xfrm>
        </p:grpSpPr>
        <p:pic>
          <p:nvPicPr>
            <p:cNvPr id="11" name="Picture 4" descr="C:\Users\Administrator\Desktop\微立体创业计划\004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353153" y="1332123"/>
              <a:ext cx="1410410" cy="1410410"/>
            </a:xfrm>
            <a:prstGeom prst="rect">
              <a:avLst/>
            </a:prstGeom>
            <a:noFill/>
            <a:effectLst>
              <a:outerShdw blurRad="127000" dist="63500" dir="3000000" sx="104000" sy="104000" algn="tl" rotWithShape="0">
                <a:prstClr val="black">
                  <a:alpha val="34000"/>
                </a:prst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" name="圆角矩形 11"/>
            <p:cNvSpPr/>
            <p:nvPr/>
          </p:nvSpPr>
          <p:spPr>
            <a:xfrm rot="18929868">
              <a:off x="2753722" y="1749223"/>
              <a:ext cx="615140" cy="615140"/>
            </a:xfrm>
            <a:prstGeom prst="round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300"/>
            </a:p>
          </p:txBody>
        </p:sp>
        <p:sp>
          <p:nvSpPr>
            <p:cNvPr id="13" name="文本框 12"/>
            <p:cNvSpPr txBox="1"/>
            <p:nvPr/>
          </p:nvSpPr>
          <p:spPr>
            <a:xfrm>
              <a:off x="2786489" y="1809808"/>
              <a:ext cx="505156" cy="503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sz="3500" dirty="0">
                  <a:solidFill>
                    <a:schemeClr val="bg1"/>
                  </a:solidFill>
                  <a:latin typeface="+mj-ea"/>
                  <a:ea typeface="+mj-ea"/>
                </a:rPr>
                <a:t>谢</a:t>
              </a:r>
              <a:endParaRPr lang="zh-CN" altLang="en-US" sz="3500" dirty="0">
                <a:solidFill>
                  <a:schemeClr val="bg1"/>
                </a:solidFill>
                <a:latin typeface="+mj-ea"/>
                <a:ea typeface="+mj-ea"/>
              </a:endParaRPr>
            </a:p>
          </p:txBody>
        </p:sp>
      </p:grpSp>
      <p:grpSp>
        <p:nvGrpSpPr>
          <p:cNvPr id="14" name="组合 13"/>
          <p:cNvGrpSpPr/>
          <p:nvPr/>
        </p:nvGrpSpPr>
        <p:grpSpPr>
          <a:xfrm>
            <a:off x="4416181" y="1902929"/>
            <a:ext cx="1768771" cy="1768771"/>
            <a:chOff x="3535031" y="1332123"/>
            <a:chExt cx="1410410" cy="1410410"/>
          </a:xfrm>
        </p:grpSpPr>
        <p:pic>
          <p:nvPicPr>
            <p:cNvPr id="15" name="Picture 4" descr="C:\Users\Administrator\Desktop\微立体创业计划\004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535031" y="1332123"/>
              <a:ext cx="1410410" cy="1410410"/>
            </a:xfrm>
            <a:prstGeom prst="rect">
              <a:avLst/>
            </a:prstGeom>
            <a:noFill/>
            <a:effectLst>
              <a:outerShdw blurRad="127000" dist="63500" dir="3000000" sx="104000" sy="104000" algn="tl" rotWithShape="0">
                <a:prstClr val="black">
                  <a:alpha val="34000"/>
                </a:prst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6" name="圆角矩形 15"/>
            <p:cNvSpPr/>
            <p:nvPr/>
          </p:nvSpPr>
          <p:spPr>
            <a:xfrm rot="18929868">
              <a:off x="3940246" y="1749223"/>
              <a:ext cx="615140" cy="615140"/>
            </a:xfrm>
            <a:prstGeom prst="roundRect">
              <a:avLst/>
            </a:prstGeom>
            <a:solidFill>
              <a:srgbClr val="0070C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300"/>
            </a:p>
          </p:txBody>
        </p:sp>
        <p:sp>
          <p:nvSpPr>
            <p:cNvPr id="17" name="文本框 16"/>
            <p:cNvSpPr txBox="1"/>
            <p:nvPr/>
          </p:nvSpPr>
          <p:spPr>
            <a:xfrm>
              <a:off x="3975946" y="1795183"/>
              <a:ext cx="505156" cy="503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sz="3500" dirty="0">
                  <a:solidFill>
                    <a:schemeClr val="bg1"/>
                  </a:solidFill>
                  <a:latin typeface="+mj-ea"/>
                  <a:ea typeface="+mj-ea"/>
                </a:rPr>
                <a:t>谢</a:t>
              </a:r>
              <a:endParaRPr lang="zh-CN" altLang="en-US" sz="3500" dirty="0">
                <a:solidFill>
                  <a:schemeClr val="bg1"/>
                </a:solidFill>
                <a:latin typeface="+mj-ea"/>
                <a:ea typeface="+mj-ea"/>
              </a:endParaRPr>
            </a:p>
          </p:txBody>
        </p:sp>
      </p:grpSp>
      <p:grpSp>
        <p:nvGrpSpPr>
          <p:cNvPr id="18" name="组合 17"/>
          <p:cNvGrpSpPr/>
          <p:nvPr/>
        </p:nvGrpSpPr>
        <p:grpSpPr>
          <a:xfrm>
            <a:off x="5898353" y="1903009"/>
            <a:ext cx="1768771" cy="1768771"/>
            <a:chOff x="4716909" y="1332185"/>
            <a:chExt cx="1410410" cy="1410410"/>
          </a:xfrm>
        </p:grpSpPr>
        <p:pic>
          <p:nvPicPr>
            <p:cNvPr id="19" name="Picture 4" descr="C:\Users\Administrator\Desktop\微立体创业计划\004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716909" y="1332185"/>
              <a:ext cx="1410410" cy="1410410"/>
            </a:xfrm>
            <a:prstGeom prst="rect">
              <a:avLst/>
            </a:prstGeom>
            <a:noFill/>
            <a:effectLst>
              <a:outerShdw blurRad="127000" dist="63500" dir="3000000" sx="104000" sy="104000" algn="tl" rotWithShape="0">
                <a:prstClr val="black">
                  <a:alpha val="34000"/>
                </a:prst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0" name="圆角矩形 19"/>
            <p:cNvSpPr/>
            <p:nvPr/>
          </p:nvSpPr>
          <p:spPr>
            <a:xfrm rot="18929868">
              <a:off x="5126770" y="1749223"/>
              <a:ext cx="615140" cy="615140"/>
            </a:xfrm>
            <a:prstGeom prst="roundRect">
              <a:avLst/>
            </a:prstGeom>
            <a:solidFill>
              <a:srgbClr val="00B0F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300"/>
            </a:p>
          </p:txBody>
        </p:sp>
        <p:sp>
          <p:nvSpPr>
            <p:cNvPr id="21" name="文本框 20"/>
            <p:cNvSpPr txBox="1"/>
            <p:nvPr/>
          </p:nvSpPr>
          <p:spPr>
            <a:xfrm>
              <a:off x="5151872" y="1795490"/>
              <a:ext cx="505156" cy="503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sz="3500" dirty="0">
                  <a:solidFill>
                    <a:schemeClr val="bg1"/>
                  </a:solidFill>
                  <a:latin typeface="+mj-ea"/>
                  <a:ea typeface="+mj-ea"/>
                </a:rPr>
                <a:t>聆</a:t>
              </a:r>
              <a:endParaRPr lang="zh-CN" altLang="en-US" sz="3500" dirty="0">
                <a:solidFill>
                  <a:schemeClr val="bg1"/>
                </a:solidFill>
                <a:latin typeface="+mj-ea"/>
                <a:ea typeface="+mj-ea"/>
              </a:endParaRPr>
            </a:p>
          </p:txBody>
        </p:sp>
      </p:grpSp>
      <p:grpSp>
        <p:nvGrpSpPr>
          <p:cNvPr id="22" name="组合 21"/>
          <p:cNvGrpSpPr/>
          <p:nvPr/>
        </p:nvGrpSpPr>
        <p:grpSpPr>
          <a:xfrm>
            <a:off x="7380525" y="1902929"/>
            <a:ext cx="1768771" cy="1768771"/>
            <a:chOff x="5898787" y="1332123"/>
            <a:chExt cx="1410410" cy="1410410"/>
          </a:xfrm>
        </p:grpSpPr>
        <p:pic>
          <p:nvPicPr>
            <p:cNvPr id="23" name="Picture 4" descr="C:\Users\Administrator\Desktop\微立体创业计划\004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898787" y="1332123"/>
              <a:ext cx="1410410" cy="1410410"/>
            </a:xfrm>
            <a:prstGeom prst="rect">
              <a:avLst/>
            </a:prstGeom>
            <a:noFill/>
            <a:effectLst>
              <a:outerShdw blurRad="127000" dist="63500" dir="3000000" sx="104000" sy="104000" algn="tl" rotWithShape="0">
                <a:prstClr val="black">
                  <a:alpha val="34000"/>
                </a:prst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4" name="圆角矩形 23"/>
            <p:cNvSpPr/>
            <p:nvPr/>
          </p:nvSpPr>
          <p:spPr>
            <a:xfrm rot="18929868">
              <a:off x="6313294" y="1749223"/>
              <a:ext cx="615140" cy="615140"/>
            </a:xfrm>
            <a:prstGeom prst="roundRect">
              <a:avLst/>
            </a:prstGeom>
            <a:solidFill>
              <a:srgbClr val="0070C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300"/>
            </a:p>
          </p:txBody>
        </p:sp>
        <p:sp>
          <p:nvSpPr>
            <p:cNvPr id="25" name="文本框 24"/>
            <p:cNvSpPr txBox="1"/>
            <p:nvPr/>
          </p:nvSpPr>
          <p:spPr>
            <a:xfrm>
              <a:off x="6348994" y="1765504"/>
              <a:ext cx="505156" cy="503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sz="3500" dirty="0">
                  <a:solidFill>
                    <a:schemeClr val="bg1"/>
                  </a:solidFill>
                  <a:latin typeface="+mj-ea"/>
                  <a:ea typeface="+mj-ea"/>
                </a:rPr>
                <a:t>听</a:t>
              </a:r>
              <a:endParaRPr lang="zh-CN" altLang="en-US" sz="3500" dirty="0">
                <a:solidFill>
                  <a:schemeClr val="bg1"/>
                </a:solidFill>
                <a:latin typeface="+mj-ea"/>
                <a:ea typeface="+mj-ea"/>
              </a:endParaRPr>
            </a:p>
          </p:txBody>
        </p:sp>
      </p:grpSp>
      <p:sp>
        <p:nvSpPr>
          <p:cNvPr id="2" name="Rectangle 11"/>
          <p:cNvSpPr/>
          <p:nvPr/>
        </p:nvSpPr>
        <p:spPr>
          <a:xfrm>
            <a:off x="0" y="6484620"/>
            <a:ext cx="12192000" cy="373380"/>
          </a:xfrm>
          <a:prstGeom prst="rect">
            <a:avLst/>
          </a:prstGeom>
          <a:solidFill>
            <a:schemeClr val="accent2">
              <a:lumMod val="75000"/>
              <a:alpha val="86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8266 0.006704 L 0.505489 0.004352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900" y="-10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22" presetClass="entr" presetSubtype="8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" name="Rectangle 11"/>
          <p:cNvSpPr/>
          <p:nvPr/>
        </p:nvSpPr>
        <p:spPr>
          <a:xfrm>
            <a:off x="0" y="6484620"/>
            <a:ext cx="12192000" cy="373380"/>
          </a:xfrm>
          <a:prstGeom prst="rect">
            <a:avLst/>
          </a:prstGeom>
          <a:solidFill>
            <a:schemeClr val="accent2">
              <a:lumMod val="75000"/>
              <a:alpha val="86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767080" y="379730"/>
            <a:ext cx="10658475" cy="526224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320040">
              <a:lnSpc>
                <a:spcPct val="150000"/>
              </a:lnSpc>
            </a:pPr>
            <a:r>
              <a:rPr lang="zh-CN" sz="2400" b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黑体" panose="02010609060101010101" charset="-122"/>
              </a:rPr>
              <a:t>二.	转学条件</a:t>
            </a:r>
            <a:endParaRPr lang="zh-CN" sz="2400" b="0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ea typeface="黑体" panose="02010609060101010101" charset="-122"/>
            </a:endParaRPr>
          </a:p>
          <a:p>
            <a:pPr indent="320040">
              <a:lnSpc>
                <a:spcPct val="150000"/>
              </a:lnSpc>
            </a:pPr>
            <a:r>
              <a:rPr lang="zh-CN" sz="2000" b="1"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宋体" panose="02010600030101010101" pitchFamily="2" charset="-122"/>
              </a:rPr>
              <a:t>（一）初中、小学转入条件</a:t>
            </a:r>
            <a:endParaRPr lang="zh-CN" sz="2000" b="1"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ea typeface="宋体" panose="02010600030101010101" pitchFamily="2" charset="-122"/>
            </a:endParaRPr>
          </a:p>
          <a:p>
            <a:pPr indent="320040">
              <a:lnSpc>
                <a:spcPct val="150000"/>
              </a:lnSpc>
            </a:pPr>
            <a:r>
              <a:rPr lang="zh-CN" sz="2000" b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宋体" panose="02010600030101010101" pitchFamily="2" charset="-122"/>
              </a:rPr>
              <a:t>1. 按学生本区常住</a:t>
            </a:r>
            <a:r>
              <a:rPr lang="zh-CN" sz="2000" b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ea typeface="宋体" panose="02010600030101010101" pitchFamily="2" charset="-122"/>
              </a:rPr>
              <a:t>户籍</a:t>
            </a:r>
            <a:r>
              <a:rPr lang="zh-CN" sz="2000" b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ea typeface="宋体" panose="02010600030101010101" pitchFamily="2" charset="-122"/>
              </a:rPr>
              <a:t>所在地地址对口转学</a:t>
            </a:r>
            <a:r>
              <a:rPr lang="zh-CN" sz="2000" b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宋体" panose="02010600030101010101" pitchFamily="2" charset="-122"/>
              </a:rPr>
              <a:t>：户主须是学生的父母、祖父母或外祖父母之一，且房产证产权人须为户主本人（全部或共同共有产权）；学生本人为户主的，房产证产权人须为学生本人（全部或共同共有产权）或其父母（全部或共同共有产权）。</a:t>
            </a:r>
            <a:endParaRPr lang="zh-CN" sz="2000" b="0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ea typeface="宋体" panose="02010600030101010101" pitchFamily="2" charset="-122"/>
            </a:endParaRPr>
          </a:p>
          <a:p>
            <a:pPr indent="320040">
              <a:lnSpc>
                <a:spcPct val="150000"/>
              </a:lnSpc>
            </a:pPr>
            <a:r>
              <a:rPr lang="zh-CN" sz="2000" b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宋体" panose="02010600030101010101" pitchFamily="2" charset="-122"/>
              </a:rPr>
              <a:t>2. 本市户籍因“人户分离”要求按</a:t>
            </a:r>
            <a:r>
              <a:rPr lang="zh-CN" sz="2000" b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ea typeface="宋体" panose="02010600030101010101" pitchFamily="2" charset="-122"/>
              </a:rPr>
              <a:t>房产证</a:t>
            </a:r>
            <a:r>
              <a:rPr lang="zh-CN" sz="2000" b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ea typeface="宋体" panose="02010600030101010101" pitchFamily="2" charset="-122"/>
              </a:rPr>
              <a:t>地址对口转学</a:t>
            </a:r>
            <a:r>
              <a:rPr lang="zh-CN" sz="2000" b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宋体" panose="02010600030101010101" pitchFamily="2" charset="-122"/>
              </a:rPr>
              <a:t>的学生，房产证产权人须为学生父母（全部或共同共有产权）或其本人（全部或共同共有产权）。</a:t>
            </a:r>
            <a:endParaRPr lang="zh-CN" sz="2000" b="0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ea typeface="宋体" panose="02010600030101010101" pitchFamily="2" charset="-122"/>
            </a:endParaRPr>
          </a:p>
          <a:p>
            <a:pPr indent="320040">
              <a:lnSpc>
                <a:spcPct val="150000"/>
              </a:lnSpc>
            </a:pPr>
            <a:r>
              <a:rPr lang="zh-CN" sz="2000" b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宋体" panose="02010600030101010101" pitchFamily="2" charset="-122"/>
              </a:rPr>
              <a:t>3. 本市户籍要求按</a:t>
            </a:r>
            <a:r>
              <a:rPr lang="zh-CN" sz="2000" b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ea typeface="宋体" panose="02010600030101010101" pitchFamily="2" charset="-122"/>
              </a:rPr>
              <a:t>廉租房（经济适用房）地址对口转学</a:t>
            </a:r>
            <a:r>
              <a:rPr lang="zh-CN" sz="2000" b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宋体" panose="02010600030101010101" pitchFamily="2" charset="-122"/>
              </a:rPr>
              <a:t>的学生，承租人须是学生父母（提供相关证明）。</a:t>
            </a:r>
            <a:endParaRPr lang="zh-CN" sz="2000" b="0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ea typeface="宋体" panose="02010600030101010101" pitchFamily="2" charset="-122"/>
            </a:endParaRPr>
          </a:p>
          <a:p>
            <a:pPr indent="320040">
              <a:lnSpc>
                <a:spcPct val="150000"/>
              </a:lnSpc>
            </a:pPr>
            <a:r>
              <a:rPr lang="zh-CN" sz="2000" b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宋体" panose="02010600030101010101" pitchFamily="2" charset="-122"/>
              </a:rPr>
              <a:t>4. </a:t>
            </a:r>
            <a:r>
              <a:rPr lang="zh-CN" sz="2000" b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ea typeface="宋体" panose="02010600030101010101" pitchFamily="2" charset="-122"/>
              </a:rPr>
              <a:t>本市外区户籍、人户分离</a:t>
            </a:r>
            <a:r>
              <a:rPr lang="zh-CN" sz="2000" b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宋体" panose="02010600030101010101" pitchFamily="2" charset="-122"/>
              </a:rPr>
              <a:t>（居住地无相应房产证）, 持《本市户籍人户分离人员居住登记申请回执》的学生，可由</a:t>
            </a:r>
            <a:r>
              <a:rPr lang="zh-CN" sz="2000" b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ea typeface="宋体" panose="02010600030101010101" pitchFamily="2" charset="-122"/>
              </a:rPr>
              <a:t>学校视学额情况自主决定</a:t>
            </a:r>
            <a:r>
              <a:rPr lang="zh-CN" sz="2000" b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宋体" panose="02010600030101010101" pitchFamily="2" charset="-122"/>
              </a:rPr>
              <a:t>是否受理。</a:t>
            </a:r>
            <a:endParaRPr lang="zh-CN" sz="2000" b="0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" name="Rectangle 11"/>
          <p:cNvSpPr/>
          <p:nvPr/>
        </p:nvSpPr>
        <p:spPr>
          <a:xfrm>
            <a:off x="0" y="6484620"/>
            <a:ext cx="12192000" cy="373380"/>
          </a:xfrm>
          <a:prstGeom prst="rect">
            <a:avLst/>
          </a:prstGeom>
          <a:solidFill>
            <a:schemeClr val="accent2">
              <a:lumMod val="75000"/>
              <a:alpha val="86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766445" y="542925"/>
            <a:ext cx="11050905" cy="526224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320040">
              <a:lnSpc>
                <a:spcPct val="150000"/>
              </a:lnSpc>
            </a:pPr>
            <a:r>
              <a:rPr lang="zh-CN" sz="2400" b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黑体" panose="02010609060101010101" charset="-122"/>
              </a:rPr>
              <a:t>二.	转学条件</a:t>
            </a:r>
            <a:endParaRPr lang="zh-CN" sz="2400" b="0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ea typeface="黑体" panose="02010609060101010101" charset="-122"/>
            </a:endParaRPr>
          </a:p>
          <a:p>
            <a:pPr indent="320040">
              <a:lnSpc>
                <a:spcPct val="150000"/>
              </a:lnSpc>
            </a:pPr>
            <a:r>
              <a:rPr lang="zh-CN" sz="2000" b="1"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ea typeface="宋体" panose="02010600030101010101" pitchFamily="2" charset="-122"/>
              </a:rPr>
              <a:t>（一）初中、小学转入条件</a:t>
            </a:r>
            <a:endParaRPr lang="zh-CN" sz="2000" b="1"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ea typeface="宋体" panose="02010600030101010101" pitchFamily="2" charset="-122"/>
            </a:endParaRPr>
          </a:p>
          <a:p>
            <a:pPr indent="320040">
              <a:lnSpc>
                <a:spcPct val="150000"/>
              </a:lnSpc>
            </a:pPr>
            <a:r>
              <a:rPr lang="zh-CN" sz="2000" b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宋体" panose="02010600030101010101" pitchFamily="2" charset="-122"/>
              </a:rPr>
              <a:t>5. 持有效期内《上海市居住证》且</a:t>
            </a:r>
            <a:r>
              <a:rPr lang="zh-CN" sz="2000" b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ea typeface="宋体" panose="02010600030101010101" pitchFamily="2" charset="-122"/>
              </a:rPr>
              <a:t>达到标准分值</a:t>
            </a:r>
            <a:r>
              <a:rPr lang="zh-CN" sz="2000" b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宋体" panose="02010600030101010101" pitchFamily="2" charset="-122"/>
              </a:rPr>
              <a:t>人员同住子女，按</a:t>
            </a:r>
            <a:r>
              <a:rPr lang="zh-CN" sz="2000" b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ea typeface="宋体" panose="02010600030101010101" pitchFamily="2" charset="-122"/>
              </a:rPr>
              <a:t>房产证</a:t>
            </a:r>
            <a:r>
              <a:rPr lang="zh-CN" sz="2000" b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宋体" panose="02010600030101010101" pitchFamily="2" charset="-122"/>
              </a:rPr>
              <a:t>地址就近转学，房产证产权人须为学生父母（全部或共同共有产权）或其本人（全部或共同共有产权），无房产证可由学校视学额情况自主决定是否受理。</a:t>
            </a:r>
            <a:endParaRPr lang="zh-CN" sz="2000" b="0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ea typeface="宋体" panose="02010600030101010101" pitchFamily="2" charset="-122"/>
            </a:endParaRPr>
          </a:p>
          <a:p>
            <a:pPr indent="320040">
              <a:lnSpc>
                <a:spcPct val="150000"/>
              </a:lnSpc>
            </a:pPr>
            <a:r>
              <a:rPr lang="zh-CN" sz="2000" b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宋体" panose="02010600030101010101" pitchFamily="2" charset="-122"/>
              </a:rPr>
              <a:t>6. 学生父母一方为本市户籍，且学生持有效期内《上海市居住证》，要求按房产证地址就近转学，房产证产权人须为学生父母（全部或共同共有产权）或其本人（全部或共同共有产权）。</a:t>
            </a:r>
            <a:endParaRPr lang="zh-CN" sz="2000" b="0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ea typeface="宋体" panose="02010600030101010101" pitchFamily="2" charset="-122"/>
            </a:endParaRPr>
          </a:p>
          <a:p>
            <a:pPr indent="320040">
              <a:lnSpc>
                <a:spcPct val="150000"/>
              </a:lnSpc>
            </a:pPr>
            <a:r>
              <a:rPr lang="zh-CN" sz="2000" b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宋体" panose="02010600030101010101" pitchFamily="2" charset="-122"/>
              </a:rPr>
              <a:t>7. 学生持有效期内《上海市居住证》或《居住登记凭证》，且父母一方满足以下条件的，由学校视学额情况自主决定是否受理：父母一方须持有效期内《上海市居住证》,且一年内参加本市职工社会保险满6个月或连续3年在街镇社区事务受理服务中心办妥灵活就业登记。</a:t>
            </a:r>
            <a:endParaRPr lang="zh-CN" sz="2000" b="0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ea typeface="宋体" panose="02010600030101010101" pitchFamily="2" charset="-122"/>
            </a:endParaRPr>
          </a:p>
          <a:p>
            <a:pPr indent="320040">
              <a:lnSpc>
                <a:spcPct val="150000"/>
              </a:lnSpc>
            </a:pPr>
            <a:r>
              <a:rPr lang="zh-CN" sz="2000" b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宋体" panose="02010600030101010101" pitchFamily="2" charset="-122"/>
              </a:rPr>
              <a:t>8. 港澳台、外籍学生，可由学校视学额情况自主决定是否受理。</a:t>
            </a:r>
            <a:endParaRPr lang="zh-CN" sz="2000" b="0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" name="Rectangle 11"/>
          <p:cNvSpPr/>
          <p:nvPr/>
        </p:nvSpPr>
        <p:spPr>
          <a:xfrm>
            <a:off x="0" y="6484620"/>
            <a:ext cx="12192000" cy="373380"/>
          </a:xfrm>
          <a:prstGeom prst="rect">
            <a:avLst/>
          </a:prstGeom>
          <a:solidFill>
            <a:schemeClr val="accent2">
              <a:lumMod val="75000"/>
              <a:alpha val="86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767080" y="494665"/>
            <a:ext cx="10658475" cy="56311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320040" algn="l">
              <a:lnSpc>
                <a:spcPct val="200000"/>
              </a:lnSpc>
              <a:buClrTx/>
              <a:buSzTx/>
              <a:buFontTx/>
              <a:buNone/>
            </a:pPr>
            <a:r>
              <a:rPr lang="zh-CN" sz="2000" b="1"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ea typeface="宋体" panose="02010600030101010101" pitchFamily="2" charset="-122"/>
              </a:rPr>
              <a:t>（二）高中转入条件</a:t>
            </a:r>
            <a:endParaRPr lang="zh-CN" sz="2000" b="1"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ea typeface="宋体" panose="02010600030101010101" pitchFamily="2" charset="-122"/>
            </a:endParaRPr>
          </a:p>
          <a:p>
            <a:pPr indent="320040" algn="l">
              <a:lnSpc>
                <a:spcPct val="200000"/>
              </a:lnSpc>
              <a:buClrTx/>
              <a:buSzTx/>
              <a:buNone/>
            </a:pPr>
            <a:r>
              <a:rPr lang="zh-CN" sz="2000" b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宋体" panose="02010600030101010101" pitchFamily="2" charset="-122"/>
              </a:rPr>
              <a:t>符合下列情况之一的普通高中在籍学生申请由外省市转入本区，可自行联系本区</a:t>
            </a:r>
            <a:r>
              <a:rPr lang="zh-CN" sz="2000" b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ea typeface="宋体" panose="02010600030101010101" pitchFamily="2" charset="-122"/>
              </a:rPr>
              <a:t>同等同类</a:t>
            </a:r>
            <a:r>
              <a:rPr lang="zh-CN" sz="2000" b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宋体" panose="02010600030101010101" pitchFamily="2" charset="-122"/>
              </a:rPr>
              <a:t>高中学校，高中学校</a:t>
            </a:r>
            <a:r>
              <a:rPr lang="zh-CN" sz="2000" b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ea typeface="宋体" panose="02010600030101010101" pitchFamily="2" charset="-122"/>
              </a:rPr>
              <a:t>视学额情况自主决定</a:t>
            </a:r>
            <a:r>
              <a:rPr lang="zh-CN" sz="2000" b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宋体" panose="02010600030101010101" pitchFamily="2" charset="-122"/>
              </a:rPr>
              <a:t>是否受理。</a:t>
            </a:r>
            <a:endParaRPr lang="zh-CN" sz="2000" b="0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ea typeface="宋体" panose="02010600030101010101" pitchFamily="2" charset="-122"/>
            </a:endParaRPr>
          </a:p>
          <a:p>
            <a:pPr indent="320040" algn="l">
              <a:lnSpc>
                <a:spcPct val="200000"/>
              </a:lnSpc>
              <a:buClrTx/>
              <a:buSzTx/>
              <a:buNone/>
            </a:pPr>
            <a:r>
              <a:rPr lang="zh-CN" sz="2000" b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宋体" panose="02010600030101010101" pitchFamily="2" charset="-122"/>
              </a:rPr>
              <a:t>1. 学生为本市户籍；</a:t>
            </a:r>
            <a:endParaRPr lang="zh-CN" sz="2000" b="0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ea typeface="宋体" panose="02010600030101010101" pitchFamily="2" charset="-122"/>
            </a:endParaRPr>
          </a:p>
          <a:p>
            <a:pPr indent="320040" algn="l">
              <a:lnSpc>
                <a:spcPct val="200000"/>
              </a:lnSpc>
              <a:buClrTx/>
              <a:buSzTx/>
              <a:buNone/>
            </a:pPr>
            <a:r>
              <a:rPr lang="zh-CN" sz="2000" b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宋体" panose="02010600030101010101" pitchFamily="2" charset="-122"/>
              </a:rPr>
              <a:t>2. 学生父母一方持有《上海市居住证》满3年且积分达到标准分值（学生信息须在本市居住证积分管理系统中查询确认）；</a:t>
            </a:r>
            <a:endParaRPr lang="zh-CN" sz="2000" b="0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ea typeface="宋体" panose="02010600030101010101" pitchFamily="2" charset="-122"/>
            </a:endParaRPr>
          </a:p>
          <a:p>
            <a:pPr indent="320040" algn="l">
              <a:lnSpc>
                <a:spcPct val="200000"/>
              </a:lnSpc>
              <a:buClrTx/>
              <a:buSzTx/>
              <a:buNone/>
            </a:pPr>
            <a:r>
              <a:rPr lang="zh-CN" sz="2000" b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宋体" panose="02010600030101010101" pitchFamily="2" charset="-122"/>
              </a:rPr>
              <a:t>3. 学生父母一方为在沪高校、科研机构博士后流动站（工作站）人员；</a:t>
            </a:r>
            <a:endParaRPr lang="zh-CN" sz="2000" b="0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ea typeface="宋体" panose="02010600030101010101" pitchFamily="2" charset="-122"/>
            </a:endParaRPr>
          </a:p>
          <a:p>
            <a:pPr indent="320040" algn="l">
              <a:lnSpc>
                <a:spcPct val="200000"/>
              </a:lnSpc>
              <a:buClrTx/>
              <a:buSzTx/>
              <a:buNone/>
            </a:pPr>
            <a:r>
              <a:rPr lang="zh-CN" sz="2000" b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宋体" panose="02010600030101010101" pitchFamily="2" charset="-122"/>
              </a:rPr>
              <a:t>4. 学生父母一方及学生本人持有《上海市居住证》海外证。</a:t>
            </a:r>
            <a:endParaRPr lang="zh-CN" sz="2000" b="0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ea typeface="宋体" panose="02010600030101010101" pitchFamily="2" charset="-122"/>
            </a:endParaRPr>
          </a:p>
          <a:p>
            <a:pPr indent="320040" algn="l">
              <a:lnSpc>
                <a:spcPct val="200000"/>
              </a:lnSpc>
              <a:buClrTx/>
              <a:buSzTx/>
              <a:buNone/>
            </a:pPr>
            <a:r>
              <a:rPr lang="zh-CN" sz="2000" b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宋体" panose="02010600030101010101" pitchFamily="2" charset="-122"/>
              </a:rPr>
              <a:t>注意：申请转往外区、外省市的，家长需提前了解外区、外省市转学条件。</a:t>
            </a:r>
            <a:endParaRPr lang="zh-CN" sz="2000" b="0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12" name="Rectangle 11"/>
          <p:cNvSpPr/>
          <p:nvPr/>
        </p:nvSpPr>
        <p:spPr>
          <a:xfrm>
            <a:off x="0" y="6484620"/>
            <a:ext cx="12192000" cy="373380"/>
          </a:xfrm>
          <a:prstGeom prst="rect">
            <a:avLst/>
          </a:prstGeom>
          <a:solidFill>
            <a:schemeClr val="accent2">
              <a:lumMod val="75000"/>
              <a:alpha val="86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314960" y="520700"/>
            <a:ext cx="11561445" cy="58159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320040">
              <a:lnSpc>
                <a:spcPct val="150000"/>
              </a:lnSpc>
            </a:pPr>
            <a:r>
              <a:rPr lang="zh-CN" sz="2400" b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黑体" panose="02010609060101010101" charset="-122"/>
              </a:rPr>
              <a:t>三.	办理方式</a:t>
            </a:r>
            <a:endParaRPr lang="zh-CN" sz="2400" b="0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ea typeface="黑体" panose="02010609060101010101" charset="-122"/>
            </a:endParaRPr>
          </a:p>
          <a:p>
            <a:pPr indent="320040">
              <a:lnSpc>
                <a:spcPct val="150000"/>
              </a:lnSpc>
            </a:pPr>
            <a:r>
              <a:rPr lang="zh-CN" sz="2000" b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宋体" panose="02010600030101010101" pitchFamily="2" charset="-122"/>
              </a:rPr>
              <a:t>浦东新区各中小学在规定时间统一办理转学登记手续。</a:t>
            </a:r>
            <a:endParaRPr lang="zh-CN" sz="2000" b="0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ea typeface="宋体" panose="02010600030101010101" pitchFamily="2" charset="-122"/>
            </a:endParaRPr>
          </a:p>
          <a:p>
            <a:pPr indent="320040">
              <a:lnSpc>
                <a:spcPct val="150000"/>
              </a:lnSpc>
            </a:pPr>
            <a:endParaRPr lang="zh-CN" sz="2000" b="0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ea typeface="宋体" panose="02010600030101010101" pitchFamily="2" charset="-122"/>
            </a:endParaRPr>
          </a:p>
          <a:p>
            <a:pPr indent="320040">
              <a:lnSpc>
                <a:spcPct val="150000"/>
              </a:lnSpc>
            </a:pPr>
            <a:r>
              <a:rPr lang="zh-CN" sz="240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黑体" panose="02010609060101010101" charset="-122"/>
                <a:sym typeface="+mn-ea"/>
              </a:rPr>
              <a:t>四.	办理流程</a:t>
            </a:r>
            <a:endParaRPr lang="zh-CN" sz="2400" b="0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ea typeface="黑体" panose="02010609060101010101" charset="-122"/>
            </a:endParaRPr>
          </a:p>
          <a:p>
            <a:pPr indent="320040" algn="l">
              <a:lnSpc>
                <a:spcPct val="150000"/>
              </a:lnSpc>
              <a:buClrTx/>
              <a:buSzTx/>
              <a:buFontTx/>
            </a:pPr>
            <a:r>
              <a:rPr lang="zh-CN" sz="2000" b="1"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ea typeface="宋体" panose="02010600030101010101" pitchFamily="2" charset="-122"/>
                <a:sym typeface="+mn-ea"/>
              </a:rPr>
              <a:t>（一）转出申请(家长或监护人)</a:t>
            </a:r>
            <a:endParaRPr lang="zh-CN" sz="2000" b="1"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ea typeface="宋体" panose="02010600030101010101" pitchFamily="2" charset="-122"/>
            </a:endParaRPr>
          </a:p>
          <a:p>
            <a:pPr indent="320040">
              <a:lnSpc>
                <a:spcPct val="150000"/>
              </a:lnSpc>
            </a:pPr>
            <a:r>
              <a:rPr lang="zh-CN" sz="200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宋体" panose="02010600030101010101" pitchFamily="2" charset="-122"/>
                <a:sym typeface="+mn-ea"/>
              </a:rPr>
              <a:t>由家长或监护人</a:t>
            </a:r>
            <a:r>
              <a:rPr lang="zh-CN" sz="200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ea typeface="宋体" panose="02010600030101010101" pitchFamily="2" charset="-122"/>
                <a:sym typeface="+mn-ea"/>
              </a:rPr>
              <a:t>向就读学校提出转出申请</a:t>
            </a:r>
            <a:r>
              <a:rPr lang="zh-CN" sz="200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宋体" panose="02010600030101010101" pitchFamily="2" charset="-122"/>
                <a:sym typeface="+mn-ea"/>
              </a:rPr>
              <a:t>,就读学校</a:t>
            </a:r>
            <a:r>
              <a:rPr lang="zh-CN" sz="200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ea typeface="宋体" panose="02010600030101010101" pitchFamily="2" charset="-122"/>
                <a:sym typeface="+mn-ea"/>
              </a:rPr>
              <a:t>审核</a:t>
            </a:r>
            <a:r>
              <a:rPr lang="zh-CN" sz="200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宋体" panose="02010600030101010101" pitchFamily="2" charset="-122"/>
                <a:sym typeface="+mn-ea"/>
              </a:rPr>
              <a:t>转学条件后，向符合转学条件的学生，告知其本人学籍信息（内容包括：全国学籍号、原就读学校名称、就读年级、学籍状态信息等）。</a:t>
            </a:r>
            <a:endParaRPr lang="zh-CN" sz="2000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ea typeface="宋体" panose="02010600030101010101" pitchFamily="2" charset="-122"/>
              <a:sym typeface="+mn-ea"/>
            </a:endParaRPr>
          </a:p>
          <a:p>
            <a:pPr indent="320040" algn="l">
              <a:lnSpc>
                <a:spcPct val="150000"/>
              </a:lnSpc>
              <a:buClrTx/>
              <a:buSzTx/>
              <a:buFontTx/>
            </a:pPr>
            <a:r>
              <a:rPr lang="zh-CN" sz="2000" b="1"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ea typeface="宋体" panose="02010600030101010101" pitchFamily="2" charset="-122"/>
                <a:sym typeface="+mn-ea"/>
              </a:rPr>
              <a:t>（二）转入申请（家长或监护人）</a:t>
            </a:r>
            <a:endParaRPr lang="zh-CN" sz="2000" b="1"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ea typeface="宋体" panose="02010600030101010101" pitchFamily="2" charset="-122"/>
            </a:endParaRPr>
          </a:p>
          <a:p>
            <a:pPr indent="320040">
              <a:lnSpc>
                <a:spcPct val="150000"/>
              </a:lnSpc>
            </a:pPr>
            <a:r>
              <a:rPr lang="zh-CN" sz="200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宋体" panose="02010600030101010101" pitchFamily="2" charset="-122"/>
                <a:sym typeface="+mn-ea"/>
              </a:rPr>
              <a:t>1. 由家长或监护人向相应拟转入的中小学提出转学申请, 家长或监护人可通过浦东教育网站“招生考试”栏（网址：http://www.pudong.gov.cn/jyj/）公示的信息，</a:t>
            </a:r>
            <a:r>
              <a:rPr lang="zh-CN" sz="200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ea typeface="宋体" panose="02010600030101010101" pitchFamily="2" charset="-122"/>
                <a:sym typeface="+mn-ea"/>
              </a:rPr>
              <a:t>查询</a:t>
            </a:r>
            <a:r>
              <a:rPr lang="zh-CN" sz="200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宋体" panose="02010600030101010101" pitchFamily="2" charset="-122"/>
                <a:sym typeface="+mn-ea"/>
              </a:rPr>
              <a:t>户籍或产证地址的对口学校，并按时前往对口学校申请办理</a:t>
            </a:r>
            <a:r>
              <a:rPr lang="zh-CN" sz="200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ea typeface="宋体" panose="02010600030101010101" pitchFamily="2" charset="-122"/>
                <a:sym typeface="+mn-ea"/>
              </a:rPr>
              <a:t>转学登记手续</a:t>
            </a:r>
            <a:r>
              <a:rPr lang="zh-CN" sz="200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宋体" panose="02010600030101010101" pitchFamily="2" charset="-122"/>
                <a:sym typeface="+mn-ea"/>
              </a:rPr>
              <a:t>。</a:t>
            </a:r>
            <a:endParaRPr lang="zh-CN" sz="2000" b="0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ea typeface="宋体" panose="02010600030101010101" pitchFamily="2" charset="-122"/>
            </a:endParaRPr>
          </a:p>
          <a:p>
            <a:pPr indent="320040">
              <a:lnSpc>
                <a:spcPct val="150000"/>
              </a:lnSpc>
            </a:pPr>
            <a:r>
              <a:rPr lang="zh-CN" sz="200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宋体" panose="02010600030101010101" pitchFamily="2" charset="-122"/>
                <a:sym typeface="+mn-ea"/>
              </a:rPr>
              <a:t>2. 转学申请日期</a:t>
            </a:r>
            <a:r>
              <a:rPr lang="zh-CN" sz="200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ea typeface="宋体" panose="02010600030101010101" pitchFamily="2" charset="-122"/>
                <a:sym typeface="+mn-ea"/>
              </a:rPr>
              <a:t>（一般在每学期开学前或学期结束前）</a:t>
            </a:r>
            <a:endParaRPr lang="zh-CN" sz="2000" b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ea typeface="宋体" panose="02010600030101010101" pitchFamily="2" charset="-122"/>
              <a:sym typeface="+mn-ea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" name="Rectangle 11"/>
          <p:cNvSpPr/>
          <p:nvPr/>
        </p:nvSpPr>
        <p:spPr>
          <a:xfrm>
            <a:off x="0" y="6484620"/>
            <a:ext cx="12192000" cy="373380"/>
          </a:xfrm>
          <a:prstGeom prst="rect">
            <a:avLst/>
          </a:prstGeom>
          <a:solidFill>
            <a:schemeClr val="accent2">
              <a:lumMod val="75000"/>
              <a:alpha val="86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441325" y="314325"/>
            <a:ext cx="11521440" cy="61855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320040">
              <a:lnSpc>
                <a:spcPct val="150000"/>
              </a:lnSpc>
            </a:pPr>
            <a:r>
              <a:rPr lang="zh-CN" sz="2000" b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宋体" panose="02010600030101010101" pitchFamily="2" charset="-122"/>
              </a:rPr>
              <a:t>3.转学申请须携带的</a:t>
            </a:r>
            <a:r>
              <a:rPr lang="zh-CN" sz="2000" b="1"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宋体" panose="02010600030101010101" pitchFamily="2" charset="-122"/>
              </a:rPr>
              <a:t>材料</a:t>
            </a:r>
            <a:endParaRPr lang="zh-CN" sz="2000" b="1"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ea typeface="宋体" panose="02010600030101010101" pitchFamily="2" charset="-122"/>
            </a:endParaRPr>
          </a:p>
          <a:p>
            <a:pPr indent="320040">
              <a:lnSpc>
                <a:spcPct val="150000"/>
              </a:lnSpc>
            </a:pPr>
            <a:r>
              <a:rPr lang="zh-CN" sz="2000" b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宋体" panose="02010600030101010101" pitchFamily="2" charset="-122"/>
              </a:rPr>
              <a:t>（1）证件材料（原件及复印件）</a:t>
            </a:r>
            <a:endParaRPr lang="zh-CN" sz="2000" b="0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ea typeface="宋体" panose="02010600030101010101" pitchFamily="2" charset="-122"/>
            </a:endParaRPr>
          </a:p>
          <a:p>
            <a:pPr indent="32004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sz="2000" b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宋体" panose="02010600030101010101" pitchFamily="2" charset="-122"/>
              </a:rPr>
              <a:t>① 本市户籍学生：需提供其本人及父母</a:t>
            </a:r>
            <a:r>
              <a:rPr lang="zh-CN" sz="2000" b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ea typeface="宋体" panose="02010600030101010101" pitchFamily="2" charset="-122"/>
              </a:rPr>
              <a:t>户口本</a:t>
            </a:r>
            <a:r>
              <a:rPr lang="zh-CN" sz="2000" b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宋体" panose="02010600030101010101" pitchFamily="2" charset="-122"/>
              </a:rPr>
              <a:t>；</a:t>
            </a:r>
            <a:endParaRPr lang="zh-CN" sz="2000" b="0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ea typeface="宋体" panose="02010600030101010101" pitchFamily="2" charset="-122"/>
            </a:endParaRPr>
          </a:p>
          <a:p>
            <a:pPr indent="32004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sz="2000" b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宋体" panose="02010600030101010101" pitchFamily="2" charset="-122"/>
              </a:rPr>
              <a:t>② 非本市户籍学生：提供其本人及父母户口本、父母一方有效期内《上海市</a:t>
            </a:r>
            <a:r>
              <a:rPr lang="zh-CN" sz="2000" b="1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ea typeface="宋体" panose="02010600030101010101" pitchFamily="2" charset="-122"/>
              </a:rPr>
              <a:t>居住证</a:t>
            </a:r>
            <a:r>
              <a:rPr lang="zh-CN" sz="2000" b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宋体" panose="02010600030101010101" pitchFamily="2" charset="-122"/>
              </a:rPr>
              <a:t>》、参加本市职工社会保险证明或《就业失业登记证》、积分通知单、学生本人有效期内《上海市</a:t>
            </a:r>
            <a:r>
              <a:rPr lang="zh-CN" sz="2000" b="1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ea typeface="宋体" panose="02010600030101010101" pitchFamily="2" charset="-122"/>
              </a:rPr>
              <a:t>居住证</a:t>
            </a:r>
            <a:r>
              <a:rPr lang="zh-CN" sz="2000" b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宋体" panose="02010600030101010101" pitchFamily="2" charset="-122"/>
              </a:rPr>
              <a:t>》或</a:t>
            </a:r>
            <a:r>
              <a:rPr lang="zh-CN" sz="2000" b="1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ea typeface="宋体" panose="02010600030101010101" pitchFamily="2" charset="-122"/>
              </a:rPr>
              <a:t>《居住登记凭证》</a:t>
            </a:r>
            <a:r>
              <a:rPr lang="zh-CN" sz="2000" b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宋体" panose="02010600030101010101" pitchFamily="2" charset="-122"/>
              </a:rPr>
              <a:t>；</a:t>
            </a:r>
            <a:endParaRPr lang="zh-CN" sz="2000" b="0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ea typeface="宋体" panose="02010600030101010101" pitchFamily="2" charset="-122"/>
            </a:endParaRPr>
          </a:p>
          <a:p>
            <a:pPr indent="32004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sz="2000" b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宋体" panose="02010600030101010101" pitchFamily="2" charset="-122"/>
              </a:rPr>
              <a:t>③ 香港、澳门、台湾学生：提供其本人香港或澳门永久居民身份证、《中华人民共和国港澳居民居住证》《中华人民共和国台湾居民居住证》或港澳居民来往内地通行证、台湾居民来往大陆通行证和《本市境外人员住宿登记表》；</a:t>
            </a:r>
            <a:endParaRPr lang="zh-CN" sz="2000" b="0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ea typeface="宋体" panose="02010600030101010101" pitchFamily="2" charset="-122"/>
            </a:endParaRPr>
          </a:p>
          <a:p>
            <a:pPr indent="32004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sz="2000" b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宋体" panose="02010600030101010101" pitchFamily="2" charset="-122"/>
              </a:rPr>
              <a:t>④ 外籍学生：提供其本人有效签证外国护照（须有中华人民共和国外国人居留许可页，且有有效往来签证）和《本市境外人员住宿登记表》；</a:t>
            </a:r>
            <a:endParaRPr lang="zh-CN" sz="2000" b="0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ea typeface="宋体" panose="02010600030101010101" pitchFamily="2" charset="-122"/>
            </a:endParaRPr>
          </a:p>
          <a:p>
            <a:pPr indent="32004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sz="2000" b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宋体" panose="02010600030101010101" pitchFamily="2" charset="-122"/>
              </a:rPr>
              <a:t>⑤ 关系证明（出生证等）；</a:t>
            </a:r>
            <a:endParaRPr lang="zh-CN" sz="2000" b="0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ea typeface="宋体" panose="02010600030101010101" pitchFamily="2" charset="-122"/>
            </a:endParaRPr>
          </a:p>
          <a:p>
            <a:pPr indent="32004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sz="2000" b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宋体" panose="02010600030101010101" pitchFamily="2" charset="-122"/>
              </a:rPr>
              <a:t>⑥ </a:t>
            </a:r>
            <a:r>
              <a:rPr lang="zh-CN" sz="2000" b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ea typeface="宋体" panose="02010600030101010101" pitchFamily="2" charset="-122"/>
              </a:rPr>
              <a:t>房产证</a:t>
            </a:r>
            <a:r>
              <a:rPr lang="zh-CN" sz="2000" b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宋体" panose="02010600030101010101" pitchFamily="2" charset="-122"/>
              </a:rPr>
              <a:t>、动迁协议书、廉租房证明；</a:t>
            </a:r>
            <a:endParaRPr lang="zh-CN" sz="2000" b="0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ea typeface="宋体" panose="02010600030101010101" pitchFamily="2" charset="-122"/>
            </a:endParaRPr>
          </a:p>
          <a:p>
            <a:pPr indent="32004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sz="2000" b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宋体" panose="02010600030101010101" pitchFamily="2" charset="-122"/>
              </a:rPr>
              <a:t>⑦ 本市户籍人户分离的，提供本市户籍人户分离人员居住登记（回执）。</a:t>
            </a:r>
            <a:endParaRPr lang="zh-CN" sz="2000" b="0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" name="Rectangle 11"/>
          <p:cNvSpPr/>
          <p:nvPr/>
        </p:nvSpPr>
        <p:spPr>
          <a:xfrm>
            <a:off x="0" y="6484620"/>
            <a:ext cx="12192000" cy="373380"/>
          </a:xfrm>
          <a:prstGeom prst="rect">
            <a:avLst/>
          </a:prstGeom>
          <a:solidFill>
            <a:schemeClr val="accent2">
              <a:lumMod val="75000"/>
              <a:alpha val="86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517525" y="542290"/>
            <a:ext cx="10658475" cy="56311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320040">
              <a:lnSpc>
                <a:spcPct val="200000"/>
              </a:lnSpc>
            </a:pPr>
            <a:r>
              <a:rPr lang="zh-CN" sz="2000" b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宋体" panose="02010600030101010101" pitchFamily="2" charset="-122"/>
              </a:rPr>
              <a:t>（2）转学信息（内容包括：</a:t>
            </a:r>
            <a:r>
              <a:rPr lang="zh-CN" sz="2000" b="1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ea typeface="宋体" panose="02010600030101010101" pitchFamily="2" charset="-122"/>
              </a:rPr>
              <a:t>全国学籍号、原就读学校名称、就读年级、学籍状态信息</a:t>
            </a:r>
            <a:r>
              <a:rPr lang="zh-CN" sz="2000" b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宋体" panose="02010600030101010101" pitchFamily="2" charset="-122"/>
              </a:rPr>
              <a:t>等）；</a:t>
            </a:r>
            <a:endParaRPr lang="zh-CN" sz="2000" b="0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ea typeface="宋体" panose="02010600030101010101" pitchFamily="2" charset="-122"/>
            </a:endParaRPr>
          </a:p>
          <a:p>
            <a:pPr indent="320040">
              <a:lnSpc>
                <a:spcPct val="200000"/>
              </a:lnSpc>
            </a:pPr>
            <a:r>
              <a:rPr lang="zh-CN" sz="2000" b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宋体" panose="02010600030101010101" pitchFamily="2" charset="-122"/>
              </a:rPr>
              <a:t>（3）学生成长记录册；</a:t>
            </a:r>
            <a:endParaRPr lang="zh-CN" sz="2000" b="0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ea typeface="宋体" panose="02010600030101010101" pitchFamily="2" charset="-122"/>
            </a:endParaRPr>
          </a:p>
          <a:p>
            <a:pPr indent="320040">
              <a:lnSpc>
                <a:spcPct val="200000"/>
              </a:lnSpc>
            </a:pPr>
            <a:r>
              <a:rPr lang="zh-CN" sz="2000" b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宋体" panose="02010600030101010101" pitchFamily="2" charset="-122"/>
              </a:rPr>
              <a:t>（4）外省市高中学生回沪转学，还需提供：</a:t>
            </a:r>
            <a:endParaRPr lang="zh-CN" sz="2000" b="0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ea typeface="宋体" panose="02010600030101010101" pitchFamily="2" charset="-122"/>
            </a:endParaRPr>
          </a:p>
          <a:p>
            <a:pPr indent="320040">
              <a:lnSpc>
                <a:spcPct val="200000"/>
              </a:lnSpc>
            </a:pPr>
            <a:r>
              <a:rPr lang="zh-CN" sz="2000" b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宋体" panose="02010600030101010101" pitchFamily="2" charset="-122"/>
              </a:rPr>
              <a:t>① 参加外省市中考成绩证明和高中录取通知书（加盖教育行政部门公章）原件及复印件；</a:t>
            </a:r>
            <a:endParaRPr lang="zh-CN" sz="2000" b="0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ea typeface="宋体" panose="02010600030101010101" pitchFamily="2" charset="-122"/>
            </a:endParaRPr>
          </a:p>
          <a:p>
            <a:pPr indent="320040">
              <a:lnSpc>
                <a:spcPct val="200000"/>
              </a:lnSpc>
            </a:pPr>
            <a:r>
              <a:rPr lang="zh-CN" sz="2000" b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宋体" panose="02010600030101010101" pitchFamily="2" charset="-122"/>
              </a:rPr>
              <a:t>② 初中毕业证书 （原件及复印件）；</a:t>
            </a:r>
            <a:endParaRPr lang="zh-CN" sz="2000" b="0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ea typeface="宋体" panose="02010600030101010101" pitchFamily="2" charset="-122"/>
            </a:endParaRPr>
          </a:p>
          <a:p>
            <a:pPr indent="320040">
              <a:lnSpc>
                <a:spcPct val="200000"/>
              </a:lnSpc>
            </a:pPr>
            <a:r>
              <a:rPr lang="zh-CN" sz="2000" b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宋体" panose="02010600030101010101" pitchFamily="2" charset="-122"/>
              </a:rPr>
              <a:t>③ 学生父母一方持有《上海市居住证》满3年且积分达到标准分值，须提供积分达标父或母的身份证、上海市居住证（原件及复印件），学生本人有效期内上海市居住证或居住登记凭证，学生信息须在本市居住证积分管理系统中查询确认并下载打印；</a:t>
            </a:r>
            <a:endParaRPr lang="zh-CN" sz="2000" b="0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ea typeface="宋体" panose="02010600030101010101" pitchFamily="2" charset="-122"/>
            </a:endParaRPr>
          </a:p>
          <a:p>
            <a:pPr indent="320040">
              <a:lnSpc>
                <a:spcPct val="200000"/>
              </a:lnSpc>
            </a:pPr>
            <a:r>
              <a:rPr lang="zh-CN" sz="2000" b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ea typeface="宋体" panose="02010600030101010101" pitchFamily="2" charset="-122"/>
              </a:rPr>
              <a:t>④ 原就读学校类型证明（由原学校上级主管部门开具）（原件）。</a:t>
            </a:r>
            <a:endParaRPr lang="zh-CN" sz="2000" b="0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" name="Rectangle 11"/>
          <p:cNvSpPr/>
          <p:nvPr/>
        </p:nvSpPr>
        <p:spPr>
          <a:xfrm>
            <a:off x="0" y="6484620"/>
            <a:ext cx="12192000" cy="373380"/>
          </a:xfrm>
          <a:prstGeom prst="rect">
            <a:avLst/>
          </a:prstGeom>
          <a:solidFill>
            <a:schemeClr val="accent2">
              <a:lumMod val="75000"/>
              <a:alpha val="86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939165" y="753745"/>
            <a:ext cx="10658475" cy="51695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320040" algn="l">
              <a:lnSpc>
                <a:spcPct val="150000"/>
              </a:lnSpc>
              <a:buClrTx/>
              <a:buSzTx/>
              <a:buFontTx/>
            </a:pPr>
            <a:r>
              <a:rPr lang="zh-CN" sz="2000" b="1"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ea typeface="宋体" panose="02010600030101010101" pitchFamily="2" charset="-122"/>
              </a:rPr>
              <a:t>（三）转学登记（各中小学）</a:t>
            </a:r>
            <a:endParaRPr lang="zh-CN" sz="2000" b="1"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ea typeface="宋体" panose="02010600030101010101" pitchFamily="2" charset="-122"/>
            </a:endParaRPr>
          </a:p>
          <a:p>
            <a:pPr indent="320040">
              <a:lnSpc>
                <a:spcPct val="150000"/>
              </a:lnSpc>
            </a:pPr>
            <a:r>
              <a:rPr sz="2000" b="0"/>
              <a:t>1. 各中小学按转学条件，</a:t>
            </a:r>
            <a:r>
              <a:rPr sz="2000" b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审核</a:t>
            </a:r>
            <a:r>
              <a:rPr sz="2000" b="0"/>
              <a:t>申请转入学生资格。</a:t>
            </a:r>
            <a:endParaRPr sz="2000" b="0"/>
          </a:p>
          <a:p>
            <a:pPr indent="320040">
              <a:lnSpc>
                <a:spcPct val="150000"/>
              </a:lnSpc>
            </a:pPr>
            <a:r>
              <a:rPr sz="2000" b="0"/>
              <a:t>2. 各中小学</a:t>
            </a:r>
            <a:r>
              <a:rPr sz="2000" b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受理</a:t>
            </a:r>
            <a:r>
              <a:rPr sz="2000" b="0"/>
              <a:t>符合转学条件学生的转学登记，家长或监护人填写《学生转学申请情况登记表》，收取相关证明材料（原件和复印件），与家长约定反馈结果时间。各中小学填写《转学相关证明材料收取凭证》交家长。</a:t>
            </a:r>
            <a:endParaRPr sz="2000" b="0"/>
          </a:p>
          <a:p>
            <a:pPr indent="320040">
              <a:lnSpc>
                <a:spcPct val="150000"/>
              </a:lnSpc>
            </a:pPr>
            <a:r>
              <a:rPr sz="2000" b="0"/>
              <a:t>3. 各中小学登录“上海市基础教育学生信息管理应用平台”网上申报</a:t>
            </a:r>
            <a:r>
              <a:rPr sz="2000" b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转学异动信息</a:t>
            </a:r>
            <a:r>
              <a:rPr sz="2000" b="0"/>
              <a:t>，下载打印转学异动汇总表，并加盖学校公章。</a:t>
            </a:r>
            <a:endParaRPr sz="2000" b="0"/>
          </a:p>
          <a:p>
            <a:pPr indent="320040">
              <a:lnSpc>
                <a:spcPct val="150000"/>
              </a:lnSpc>
            </a:pPr>
            <a:r>
              <a:rPr sz="2000" b="0"/>
              <a:t>各初中、小学因年级班级确实无空余学额的，在完成符合转学条件学生的转学登记后，填写《需区内统筹安排转入学生汇总表》，并加盖学校公章。</a:t>
            </a:r>
            <a:endParaRPr sz="2000" b="0"/>
          </a:p>
          <a:p>
            <a:pPr indent="320040">
              <a:lnSpc>
                <a:spcPct val="150000"/>
              </a:lnSpc>
            </a:pPr>
            <a:r>
              <a:rPr sz="2000" b="0"/>
              <a:t>4. 初三年级涉及本市户籍学生转往外省市就读的，须将学生转学材料经校长审核（校长签字、学校盖章）后报教育局义务教育处审核。审核通过后，学校方可办理转学手续。</a:t>
            </a:r>
            <a:endParaRPr sz="2000" b="0"/>
          </a:p>
        </p:txBody>
      </p:sp>
    </p:spTree>
  </p:cSld>
  <p:clrMapOvr>
    <a:masterClrMapping/>
  </p:clrMapOvr>
  <p:transition spd="med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" name="Rectangle 11"/>
          <p:cNvSpPr/>
          <p:nvPr/>
        </p:nvSpPr>
        <p:spPr>
          <a:xfrm>
            <a:off x="0" y="6484620"/>
            <a:ext cx="12192000" cy="373380"/>
          </a:xfrm>
          <a:prstGeom prst="rect">
            <a:avLst/>
          </a:prstGeom>
          <a:solidFill>
            <a:schemeClr val="accent2">
              <a:lumMod val="75000"/>
              <a:alpha val="86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920115" y="571500"/>
            <a:ext cx="10658475" cy="470789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320040" algn="l">
              <a:lnSpc>
                <a:spcPct val="150000"/>
              </a:lnSpc>
              <a:buClrTx/>
              <a:buSzTx/>
              <a:buFontTx/>
              <a:buNone/>
            </a:pPr>
            <a:r>
              <a:rPr lang="zh-CN" sz="2000" b="1"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ea typeface="宋体" panose="02010600030101010101" pitchFamily="2" charset="-122"/>
              </a:rPr>
              <a:t>（四）学籍申报（各中小学）</a:t>
            </a:r>
            <a:endParaRPr lang="zh-CN" sz="2000" b="1"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ea typeface="宋体" panose="02010600030101010101" pitchFamily="2" charset="-122"/>
            </a:endParaRPr>
          </a:p>
          <a:p>
            <a:pPr indent="320040" algn="l">
              <a:lnSpc>
                <a:spcPct val="150000"/>
              </a:lnSpc>
              <a:buClrTx/>
              <a:buSzTx/>
              <a:buNone/>
            </a:pPr>
            <a:r>
              <a:rPr sz="2000" b="0"/>
              <a:t> 各中小学持相关证明材料（原件）、汇总表（需加盖学校公章）前往</a:t>
            </a:r>
            <a:r>
              <a:rPr sz="2000" b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浦东新区招生办</a:t>
            </a:r>
            <a:r>
              <a:rPr sz="2000" b="0"/>
              <a:t>（地址：南码头路118号）办理转学审核及学籍申报手续。</a:t>
            </a:r>
            <a:endParaRPr sz="2000" b="0"/>
          </a:p>
          <a:p>
            <a:pPr indent="320040" algn="l">
              <a:lnSpc>
                <a:spcPct val="150000"/>
              </a:lnSpc>
              <a:buClrTx/>
              <a:buSzTx/>
              <a:buNone/>
            </a:pPr>
            <a:endParaRPr sz="2000">
              <a:sym typeface="+mn-ea"/>
            </a:endParaRPr>
          </a:p>
          <a:p>
            <a:pPr indent="320040" algn="l">
              <a:lnSpc>
                <a:spcPct val="150000"/>
              </a:lnSpc>
              <a:buClrTx/>
              <a:buSzTx/>
              <a:buFontTx/>
              <a:buNone/>
            </a:pPr>
            <a:r>
              <a:rPr lang="zh-CN" sz="2000" b="1"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ea typeface="宋体" panose="02010600030101010101" pitchFamily="2" charset="-122"/>
                <a:sym typeface="+mn-ea"/>
              </a:rPr>
              <a:t>（五）转学结果反馈（家长或监护人）</a:t>
            </a:r>
            <a:endParaRPr lang="zh-CN" sz="2000" b="1"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ea typeface="宋体" panose="02010600030101010101" pitchFamily="2" charset="-122"/>
            </a:endParaRPr>
          </a:p>
          <a:p>
            <a:pPr indent="320040" algn="l">
              <a:lnSpc>
                <a:spcPct val="150000"/>
              </a:lnSpc>
              <a:buClrTx/>
              <a:buSzTx/>
              <a:buNone/>
            </a:pPr>
            <a:r>
              <a:rPr sz="2000">
                <a:sym typeface="+mn-ea"/>
              </a:rPr>
              <a:t>1. 家长或监护人按事先约定的反馈时间前往拟转入的中小学（办理转入申请登记的中小学）听取转学结果，领回相关证明材料。</a:t>
            </a:r>
            <a:endParaRPr sz="2000" b="0"/>
          </a:p>
          <a:p>
            <a:pPr indent="320040" algn="l">
              <a:lnSpc>
                <a:spcPct val="150000"/>
              </a:lnSpc>
              <a:buClrTx/>
              <a:buSzTx/>
              <a:buNone/>
            </a:pPr>
            <a:r>
              <a:rPr sz="2000">
                <a:sym typeface="+mn-ea"/>
              </a:rPr>
              <a:t>2. 家长或监护人前往原就读学校办理正式转出手续，原就读学校属跨区或跨省的，家长需告知原就读学校，及时在学籍系统平台完成同意转出的审核操作。</a:t>
            </a:r>
            <a:endParaRPr sz="2000" b="0"/>
          </a:p>
          <a:p>
            <a:pPr indent="320040" algn="l">
              <a:lnSpc>
                <a:spcPct val="150000"/>
              </a:lnSpc>
              <a:buClrTx/>
              <a:buSzTx/>
              <a:buNone/>
            </a:pPr>
            <a:endParaRPr sz="2000" b="0"/>
          </a:p>
        </p:txBody>
      </p:sp>
    </p:spTree>
  </p:cSld>
  <p:clrMapOvr>
    <a:masterClrMapping/>
  </p:clrMapOvr>
  <p:transition spd="med">
    <p:fade/>
  </p:transition>
</p:sld>
</file>

<file path=ppt/tags/tag1.xml><?xml version="1.0" encoding="utf-8"?>
<p:tagLst xmlns:p="http://schemas.openxmlformats.org/presentationml/2006/main">
  <p:tag name="KSO_WM_UNIT_PLACING_PICTURE_USER_VIEWPORT" val="{&quot;height&quot;:11265,&quot;width&quot;:8385}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2669</Words>
  <Application>WPS 演示</Application>
  <PresentationFormat>宽屏</PresentationFormat>
  <Paragraphs>87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4" baseType="lpstr">
      <vt:lpstr>Arial</vt:lpstr>
      <vt:lpstr>宋体</vt:lpstr>
      <vt:lpstr>Wingdings</vt:lpstr>
      <vt:lpstr>黑体</vt:lpstr>
      <vt:lpstr>华文中宋</vt:lpstr>
      <vt:lpstr>仿宋_GB2312</vt:lpstr>
      <vt:lpstr>仿宋</vt:lpstr>
      <vt:lpstr>微软雅黑</vt:lpstr>
      <vt:lpstr>等线</vt:lpstr>
      <vt:lpstr>Arial Unicode MS</vt:lpstr>
      <vt:lpstr>等线 Light</vt:lpstr>
      <vt:lpstr>Calibri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王 枫</dc:creator>
  <cp:lastModifiedBy>陆英</cp:lastModifiedBy>
  <cp:revision>26</cp:revision>
  <dcterms:created xsi:type="dcterms:W3CDTF">2021-03-12T11:39:00Z</dcterms:created>
  <dcterms:modified xsi:type="dcterms:W3CDTF">2021-04-08T02:02:36Z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FA0129E161BB4E33B5DCDBC84049DB73</vt:lpwstr>
  </property>
  <property fmtid="{D5CDD505-2E9C-101B-9397-08002B2CF9AE}" pid="3" name="KSOProductBuildVer">
    <vt:lpwstr>2052-11.1.0.10356</vt:lpwstr>
  </property>
</Properties>
</file>