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0" r:id="rId3"/>
    <p:sldId id="274" r:id="rId4"/>
    <p:sldId id="273" r:id="rId5"/>
    <p:sldId id="266" r:id="rId6"/>
    <p:sldId id="258" r:id="rId7"/>
    <p:sldId id="269" r:id="rId8"/>
    <p:sldId id="270" r:id="rId9"/>
    <p:sldId id="263" r:id="rId10"/>
    <p:sldId id="265" r:id="rId11"/>
    <p:sldId id="262" r:id="rId12"/>
    <p:sldId id="272" r:id="rId13"/>
    <p:sldId id="267" r:id="rId14"/>
    <p:sldId id="271" r:id="rId1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1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170113"/>
            <a:ext cx="12192000" cy="2030413"/>
          </a:xfrm>
          <a:prstGeom prst="rect">
            <a:avLst/>
          </a:prstGeom>
          <a:solidFill>
            <a:srgbClr val="D018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6" name="矩形 4"/>
          <p:cNvSpPr/>
          <p:nvPr/>
        </p:nvSpPr>
        <p:spPr>
          <a:xfrm>
            <a:off x="708025" y="2667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smtClean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2023</a:t>
            </a:r>
            <a:r>
              <a:rPr lang="zh-CN" altLang="en-US" sz="5400" b="1" smtClean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年</a:t>
            </a:r>
            <a:r>
              <a:rPr lang="zh-CN" altLang="zh-CN" sz="5400" b="1" dirty="0" smtClean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六边形 12"/>
          <p:cNvSpPr/>
          <p:nvPr/>
        </p:nvSpPr>
        <p:spPr>
          <a:xfrm>
            <a:off x="2606675" y="4267200"/>
            <a:ext cx="1362075" cy="1174750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2606675" y="5527675"/>
            <a:ext cx="1362075" cy="1173163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3752850" y="4899025"/>
            <a:ext cx="1362075" cy="1174750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六边形 16"/>
          <p:cNvSpPr/>
          <p:nvPr/>
        </p:nvSpPr>
        <p:spPr>
          <a:xfrm>
            <a:off x="1470025" y="4899025"/>
            <a:ext cx="1362075" cy="117475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869950" y="2032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 bwMode="auto">
          <a:xfrm>
            <a:off x="750406" y="1336587"/>
            <a:ext cx="4763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第二十一届校</a:t>
            </a:r>
            <a:r>
              <a:rPr lang="zh-CN" altLang="en-US" sz="4000" b="1" kern="1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运会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68" y="148501"/>
            <a:ext cx="3456464" cy="23050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" y="2061652"/>
            <a:ext cx="4477730" cy="33582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21" y="2585905"/>
            <a:ext cx="5128275" cy="3846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" y="4625782"/>
            <a:ext cx="2799792" cy="2099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93" y="2628146"/>
            <a:ext cx="2483069" cy="3905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10" y="238426"/>
            <a:ext cx="3436301" cy="2534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29" y="1242061"/>
            <a:ext cx="3731405" cy="235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 bwMode="auto">
          <a:xfrm>
            <a:off x="218636" y="1488213"/>
            <a:ext cx="4874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文体活动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37" y="3788360"/>
            <a:ext cx="4055409" cy="3042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802" y="4069640"/>
            <a:ext cx="3282832" cy="24630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351" y="987826"/>
            <a:ext cx="1807122" cy="2408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3" y="4162968"/>
            <a:ext cx="3743038" cy="2808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9" y="2053020"/>
            <a:ext cx="3670462" cy="2753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71" y="987826"/>
            <a:ext cx="3673951" cy="275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869950" y="2032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472002" y="2424817"/>
            <a:ext cx="2779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百团跑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7" y="3056192"/>
            <a:ext cx="4198649" cy="279735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 bwMode="auto">
          <a:xfrm>
            <a:off x="4887310" y="5148544"/>
            <a:ext cx="6574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天空之境、徒步活动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31" y="833886"/>
            <a:ext cx="6658258" cy="41920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6665" y="1504135"/>
            <a:ext cx="357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zh-CN" altLang="en-US" sz="3600" b="1" kern="100" dirty="0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徒步协会活动</a:t>
            </a:r>
            <a:endParaRPr lang="zh-CN" altLang="zh-CN" sz="3600" b="1" kern="100" dirty="0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4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869950" y="2032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877214" y="1283065"/>
            <a:ext cx="4100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徒步协会活动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 25"/>
          <p:cNvSpPr/>
          <p:nvPr/>
        </p:nvSpPr>
        <p:spPr bwMode="auto">
          <a:xfrm>
            <a:off x="4887310" y="5148544"/>
            <a:ext cx="65742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kumimoji="0" lang="zh-CN" altLang="en-US" sz="4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第一缕阳光 </a:t>
            </a:r>
            <a:r>
              <a:rPr lang="zh-CN" altLang="en-US" sz="4000" b="1" kern="100" noProof="0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迎新跑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2" y="1924137"/>
            <a:ext cx="4656875" cy="3494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26" y="711436"/>
            <a:ext cx="5794590" cy="38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869950" y="2032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 bwMode="auto">
          <a:xfrm>
            <a:off x="2265220" y="1289476"/>
            <a:ext cx="8350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一如既往，倾听喜悦疾苦，成为教职工</a:t>
            </a:r>
            <a:endParaRPr kumimoji="0" lang="en-US" altLang="zh-CN" sz="3200" b="1" i="0" u="none" strike="noStrike" kern="1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娘家人，</a:t>
            </a:r>
            <a:r>
              <a:rPr lang="zh-CN" altLang="en-US" sz="3200" b="1" kern="1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贴心人、</a:t>
            </a:r>
            <a:r>
              <a:rPr kumimoji="0" lang="zh-CN" alt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暖心人。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67" y="2726689"/>
            <a:ext cx="4706401" cy="33071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 bwMode="auto">
          <a:xfrm>
            <a:off x="7318607" y="5476437"/>
            <a:ext cx="4415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新年快乐，健康吉祥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90" y="2497356"/>
            <a:ext cx="4166028" cy="41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708025" y="2667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六边形 12"/>
          <p:cNvSpPr/>
          <p:nvPr/>
        </p:nvSpPr>
        <p:spPr>
          <a:xfrm>
            <a:off x="2606675" y="4267200"/>
            <a:ext cx="1362075" cy="1174750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2606675" y="5527675"/>
            <a:ext cx="1362075" cy="1173163"/>
          </a:xfrm>
          <a:prstGeom prst="hexagon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3752850" y="4899025"/>
            <a:ext cx="1362075" cy="1174750"/>
          </a:xfrm>
          <a:prstGeom prst="hexagon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六边形 16"/>
          <p:cNvSpPr/>
          <p:nvPr/>
        </p:nvSpPr>
        <p:spPr>
          <a:xfrm>
            <a:off x="1470025" y="4899025"/>
            <a:ext cx="1362075" cy="1174750"/>
          </a:xfrm>
          <a:prstGeom prst="hexagon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8763" y="1420812"/>
            <a:ext cx="63602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04800" algn="l"/>
            <a:r>
              <a:rPr lang="zh-CN" altLang="en-US" sz="2800" b="1" u="none" dirty="0">
                <a:latin typeface="仿宋_GB2312" charset="0"/>
                <a:ea typeface="仿宋_GB2312" charset="0"/>
                <a:cs typeface="仿宋_GB2312" charset="0"/>
              </a:rPr>
              <a:t>一、本工会基本情况介绍</a:t>
            </a:r>
            <a:r>
              <a:rPr lang="zh-CN" altLang="en-US" sz="2800" b="1" u="none" dirty="0" smtClean="0">
                <a:latin typeface="仿宋_GB2312" charset="0"/>
                <a:ea typeface="仿宋_GB2312" charset="0"/>
                <a:cs typeface="仿宋_GB2312" charset="0"/>
              </a:rPr>
              <a:t>：</a:t>
            </a:r>
            <a:endParaRPr lang="en-US" altLang="zh-CN" sz="2800" b="1" u="none" dirty="0" smtClean="0">
              <a:latin typeface="仿宋_GB2312" charset="0"/>
              <a:ea typeface="仿宋_GB2312" charset="0"/>
              <a:cs typeface="仿宋_GB2312" charset="0"/>
            </a:endParaRPr>
          </a:p>
          <a:p>
            <a:pPr marL="0" indent="304800" algn="l"/>
            <a:endParaRPr lang="en-US" altLang="zh-CN" sz="2800" b="1" dirty="0">
              <a:latin typeface="仿宋_GB2312" charset="0"/>
              <a:ea typeface="仿宋_GB2312" charset="0"/>
              <a:cs typeface="仿宋_GB2312" charset="0"/>
            </a:endParaRPr>
          </a:p>
          <a:p>
            <a:pPr marL="0" indent="304800" algn="l"/>
            <a:r>
              <a:rPr lang="zh-CN" altLang="en-US" sz="2000" b="1" u="none" dirty="0" smtClean="0">
                <a:latin typeface="仿宋_GB2312" charset="0"/>
                <a:ea typeface="仿宋_GB2312" charset="0"/>
                <a:cs typeface="仿宋_GB2312" charset="0"/>
              </a:rPr>
              <a:t>本</a:t>
            </a:r>
            <a:r>
              <a:rPr lang="zh-CN" altLang="en-US" sz="2000" b="1" u="none" dirty="0">
                <a:latin typeface="仿宋_GB2312" charset="0"/>
                <a:ea typeface="仿宋_GB2312" charset="0"/>
                <a:cs typeface="仿宋_GB2312" charset="0"/>
              </a:rPr>
              <a:t>工会</a:t>
            </a:r>
            <a:r>
              <a:rPr lang="zh-CN" altLang="en-US" sz="2000" b="1" u="none" dirty="0" smtClean="0">
                <a:latin typeface="仿宋_GB2312" charset="0"/>
                <a:ea typeface="仿宋_GB2312" charset="0"/>
                <a:cs typeface="仿宋_GB2312" charset="0"/>
              </a:rPr>
              <a:t>由</a:t>
            </a:r>
            <a:r>
              <a:rPr lang="zh-CN" altLang="en-US" sz="2000" b="1" u="none" dirty="0" smtClean="0">
                <a:solidFill>
                  <a:srgbClr val="C00000"/>
                </a:solidFill>
                <a:latin typeface="仿宋_GB2312" charset="0"/>
                <a:ea typeface="仿宋_GB2312" charset="0"/>
                <a:cs typeface="仿宋_GB2312" charset="0"/>
              </a:rPr>
              <a:t>五</a:t>
            </a:r>
            <a:r>
              <a:rPr lang="zh-CN" altLang="en-US" sz="2000" b="1" u="none" dirty="0" smtClean="0">
                <a:latin typeface="仿宋_GB2312" charset="0"/>
                <a:ea typeface="仿宋_GB2312" charset="0"/>
                <a:cs typeface="仿宋_GB2312" charset="0"/>
              </a:rPr>
              <a:t>位</a:t>
            </a:r>
            <a:r>
              <a:rPr lang="zh-CN" altLang="en-US" sz="2000" b="1" u="none" dirty="0">
                <a:latin typeface="仿宋_GB2312" charset="0"/>
                <a:ea typeface="仿宋_GB2312" charset="0"/>
                <a:cs typeface="仿宋_GB2312" charset="0"/>
              </a:rPr>
              <a:t>校</a:t>
            </a:r>
            <a:r>
              <a:rPr lang="zh-CN" altLang="en-US" sz="2000" b="1" u="none" dirty="0" smtClean="0">
                <a:latin typeface="仿宋_GB2312" charset="0"/>
                <a:ea typeface="仿宋_GB2312" charset="0"/>
                <a:cs typeface="仿宋_GB2312" charset="0"/>
              </a:rPr>
              <a:t>领导，</a:t>
            </a:r>
            <a:r>
              <a:rPr lang="en-US" altLang="zh-CN" sz="2000" b="1" dirty="0" smtClean="0">
                <a:solidFill>
                  <a:srgbClr val="FF0000"/>
                </a:solidFill>
                <a:latin typeface="仿宋_GB2312" charset="0"/>
                <a:ea typeface="仿宋_GB2312" charset="0"/>
                <a:cs typeface="仿宋_GB2312" charset="0"/>
              </a:rPr>
              <a:t>13</a:t>
            </a:r>
            <a:r>
              <a:rPr lang="zh-CN" altLang="en-US" sz="2000" b="1" dirty="0" smtClean="0">
                <a:latin typeface="仿宋_GB2312" charset="0"/>
                <a:ea typeface="仿宋_GB2312" charset="0"/>
                <a:cs typeface="仿宋_GB2312" charset="0"/>
              </a:rPr>
              <a:t>个</a:t>
            </a:r>
            <a:r>
              <a:rPr lang="zh-CN" altLang="en-US" sz="2000" b="1" dirty="0">
                <a:latin typeface="仿宋_GB2312" charset="0"/>
                <a:ea typeface="仿宋_GB2312" charset="0"/>
                <a:cs typeface="仿宋_GB2312" charset="0"/>
              </a:rPr>
              <a:t>行政处室和</a:t>
            </a:r>
            <a:r>
              <a:rPr lang="zh-CN" altLang="en-US" sz="2000" b="1" dirty="0" smtClean="0">
                <a:latin typeface="仿宋_GB2312" charset="0"/>
                <a:ea typeface="仿宋_GB2312" charset="0"/>
                <a:cs typeface="仿宋_GB2312" charset="0"/>
              </a:rPr>
              <a:t>部门</a:t>
            </a:r>
            <a:endParaRPr lang="en-US" altLang="zh-CN" sz="2000" b="1" dirty="0" smtClean="0">
              <a:latin typeface="仿宋_GB2312" charset="0"/>
              <a:ea typeface="仿宋_GB2312" charset="0"/>
              <a:cs typeface="仿宋_GB2312" charset="0"/>
            </a:endParaRPr>
          </a:p>
          <a:p>
            <a:pPr marL="0" indent="304800" algn="l"/>
            <a:r>
              <a:rPr lang="zh-CN" altLang="en-US" sz="2000" b="1" dirty="0" smtClean="0">
                <a:latin typeface="仿宋_GB2312" charset="0"/>
                <a:ea typeface="仿宋_GB2312" charset="0"/>
                <a:cs typeface="仿宋_GB2312" charset="0"/>
              </a:rPr>
              <a:t>组成，在册会员共</a:t>
            </a:r>
            <a:r>
              <a:rPr lang="en-US" altLang="zh-CN" sz="2000" b="1" dirty="0" smtClean="0">
                <a:solidFill>
                  <a:srgbClr val="FF0000"/>
                </a:solidFill>
                <a:latin typeface="仿宋_GB2312" charset="0"/>
                <a:ea typeface="仿宋_GB2312" charset="0"/>
                <a:cs typeface="仿宋_GB2312" charset="0"/>
              </a:rPr>
              <a:t>74</a:t>
            </a:r>
            <a:r>
              <a:rPr lang="zh-CN" altLang="en-US" sz="2000" b="1" dirty="0" smtClean="0">
                <a:latin typeface="仿宋_GB2312" charset="0"/>
                <a:ea typeface="仿宋_GB2312" charset="0"/>
                <a:cs typeface="仿宋_GB2312" charset="0"/>
              </a:rPr>
              <a:t>人</a:t>
            </a:r>
            <a:endParaRPr lang="en-US" altLang="zh-CN" sz="2000" b="1" u="none" dirty="0" smtClean="0">
              <a:latin typeface="仿宋_GB2312" charset="0"/>
              <a:ea typeface="仿宋_GB2312" charset="0"/>
              <a:cs typeface="仿宋_GB2312" charset="0"/>
            </a:endParaRPr>
          </a:p>
          <a:p>
            <a:pPr indent="304800"/>
            <a:endParaRPr lang="en-US" altLang="zh-CN" b="1" dirty="0" smtClean="0">
              <a:latin typeface="仿宋_GB2312" charset="0"/>
              <a:ea typeface="仿宋_GB2312" charset="0"/>
              <a:cs typeface="仿宋_GB2312" charset="0"/>
            </a:endParaRPr>
          </a:p>
          <a:p>
            <a:pPr indent="304800"/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24" y="1067213"/>
            <a:ext cx="6554076" cy="3787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2317">
            <a:off x="1224474" y="2823721"/>
            <a:ext cx="3578529" cy="4450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82" y="145168"/>
            <a:ext cx="5953956" cy="630643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 bwMode="auto">
          <a:xfrm>
            <a:off x="-220024" y="1296745"/>
            <a:ext cx="5097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凝心聚力  </a:t>
            </a:r>
            <a:endParaRPr lang="en-US" altLang="zh-CN" sz="2800" b="1" kern="1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做好桥梁纽带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995508" y="2546706"/>
            <a:ext cx="2141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城投租房宣讲会</a:t>
            </a:r>
            <a:endParaRPr kumimoji="0" lang="zh-CN" altLang="zh-CN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1612737" y="3626186"/>
            <a:ext cx="1664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节日慰问</a:t>
            </a:r>
            <a:endParaRPr kumimoji="0" lang="zh-CN" altLang="zh-CN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383" y="606228"/>
            <a:ext cx="1714785" cy="6192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7" y="2957911"/>
            <a:ext cx="4582169" cy="34379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59" y="1577819"/>
            <a:ext cx="2932623" cy="51907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17" y="1839429"/>
            <a:ext cx="3123339" cy="49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708025" y="2653665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407814" y="1445240"/>
            <a:ext cx="1660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娘家人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 bwMode="auto">
          <a:xfrm>
            <a:off x="4144032" y="839777"/>
            <a:ext cx="5097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关爱慰问 五必访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暖心人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612737" y="1925091"/>
            <a:ext cx="1664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生育子女慰问</a:t>
            </a:r>
            <a:endParaRPr kumimoji="0" lang="zh-CN" altLang="zh-CN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05" y="1813479"/>
            <a:ext cx="2996361" cy="39935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38" y="2030015"/>
            <a:ext cx="1932211" cy="42997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8" y="2347277"/>
            <a:ext cx="3154483" cy="42043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22" y="231502"/>
            <a:ext cx="2691438" cy="357877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 bwMode="auto">
          <a:xfrm>
            <a:off x="6624214" y="6173537"/>
            <a:ext cx="1664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生病慰问</a:t>
            </a:r>
            <a:endParaRPr kumimoji="0" lang="zh-CN" altLang="zh-CN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9625615" y="4021020"/>
            <a:ext cx="1664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节日慰问</a:t>
            </a:r>
            <a:endParaRPr kumimoji="0" lang="zh-CN" altLang="zh-CN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486" y="4621091"/>
            <a:ext cx="3162390" cy="21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489298" y="1529191"/>
            <a:ext cx="3561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800" b="1" dirty="0" smtClean="0">
                <a:solidFill>
                  <a:srgbClr val="FF0000"/>
                </a:solidFill>
              </a:rPr>
              <a:t>建  桥 宝 贝</a:t>
            </a:r>
            <a:endParaRPr lang="en-US" altLang="zh-CN" sz="2800" dirty="0" smtClean="0"/>
          </a:p>
          <a:p>
            <a:pPr lvl="0" algn="ctr">
              <a:defRPr/>
            </a:pPr>
            <a:r>
              <a:rPr lang="zh-CN" altLang="en-US" sz="2800" dirty="0" smtClean="0"/>
              <a:t>六一儿童节” 活动</a:t>
            </a:r>
            <a:endParaRPr lang="en-US" altLang="zh-CN" sz="2800" dirty="0" smtClean="0"/>
          </a:p>
          <a:p>
            <a:pPr lvl="0" algn="ctr">
              <a:defRPr/>
            </a:pPr>
            <a:endParaRPr lang="en-US" altLang="zh-CN" sz="2800" dirty="0" smtClean="0"/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888" y="63061"/>
            <a:ext cx="2850731" cy="3799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70" y="3772530"/>
            <a:ext cx="2247464" cy="2995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61" y="63060"/>
            <a:ext cx="2332311" cy="4146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70" y="59351"/>
            <a:ext cx="2827073" cy="3767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91" y="4040474"/>
            <a:ext cx="2073430" cy="24354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21" y="4052532"/>
            <a:ext cx="2073431" cy="243544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" y="2786505"/>
            <a:ext cx="2812856" cy="374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869950" y="2032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259997" y="5933104"/>
            <a:ext cx="6202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重阳节</a:t>
            </a:r>
            <a:r>
              <a:rPr kumimoji="0" lang="en-US" altLang="zh-CN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kumimoji="0" lang="zh-CN" alt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老同志返校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33" y="2362859"/>
            <a:ext cx="5145430" cy="343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3" y="4433522"/>
            <a:ext cx="3482677" cy="2326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00" y="138102"/>
            <a:ext cx="3208134" cy="2407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28" y="677718"/>
            <a:ext cx="3200721" cy="2401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88" y="1341623"/>
            <a:ext cx="3624186" cy="27192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32" y="3200569"/>
            <a:ext cx="2844043" cy="3424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708025" y="2653665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6130318" y="5977149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献  血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03" y="3283737"/>
            <a:ext cx="3198064" cy="2398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 bwMode="auto">
          <a:xfrm>
            <a:off x="1087821" y="1353153"/>
            <a:ext cx="436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kern="1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撸起袖子   爱心奉献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790" y="223741"/>
            <a:ext cx="1659245" cy="25142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428" y="202788"/>
            <a:ext cx="1712124" cy="30437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740" y="223741"/>
            <a:ext cx="1600833" cy="2845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2" y="2248414"/>
            <a:ext cx="6504123" cy="38686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463" y="3377209"/>
            <a:ext cx="1742089" cy="30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17" y="3914290"/>
            <a:ext cx="2397812" cy="319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65" y="4141774"/>
            <a:ext cx="3841735" cy="288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6" name="矩形 4"/>
          <p:cNvSpPr/>
          <p:nvPr/>
        </p:nvSpPr>
        <p:spPr>
          <a:xfrm>
            <a:off x="708025" y="2667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24201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918380" y="1215633"/>
            <a:ext cx="45623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zh-CN" altLang="en-US" sz="4000" b="1" dirty="0" smtClean="0">
                <a:solidFill>
                  <a:srgbClr val="FF0000"/>
                </a:solidFill>
              </a:rPr>
              <a:t>爱心一日捐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12" y="428079"/>
            <a:ext cx="2049607" cy="2732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6" y="4551875"/>
            <a:ext cx="3196540" cy="2280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66" y="2366111"/>
            <a:ext cx="2260394" cy="2898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" y="1887923"/>
            <a:ext cx="4043906" cy="3032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62" y="2661782"/>
            <a:ext cx="2100236" cy="2799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7" y="296945"/>
            <a:ext cx="3390252" cy="254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77" y="2500347"/>
            <a:ext cx="3866100" cy="2900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文本框 27"/>
          <p:cNvSpPr txBox="1"/>
          <p:nvPr/>
        </p:nvSpPr>
        <p:spPr>
          <a:xfrm>
            <a:off x="9685271" y="5518412"/>
            <a:ext cx="240690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 algn="ctr"/>
            <a:r>
              <a:rPr lang="en-US" altLang="zh-CN" sz="4000" b="1" dirty="0" smtClean="0">
                <a:solidFill>
                  <a:srgbClr val="C00000"/>
                </a:solidFill>
              </a:rPr>
              <a:t>74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人</a:t>
            </a:r>
            <a:endParaRPr lang="en-US" altLang="zh-CN" sz="4000" b="1" dirty="0" smtClean="0">
              <a:solidFill>
                <a:srgbClr val="C00000"/>
              </a:solidFill>
            </a:endParaRPr>
          </a:p>
          <a:p>
            <a:pPr indent="304800" algn="ctr"/>
            <a:r>
              <a:rPr lang="en-US" altLang="zh-CN" sz="4000" b="1" dirty="0" smtClean="0">
                <a:solidFill>
                  <a:srgbClr val="C00000"/>
                </a:solidFill>
              </a:rPr>
              <a:t>17600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元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57" y="220980"/>
            <a:ext cx="2092336" cy="2788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14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/>
          <p:nvPr/>
        </p:nvSpPr>
        <p:spPr>
          <a:xfrm>
            <a:off x="708025" y="2667000"/>
            <a:ext cx="10451465" cy="1795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2016</a:t>
            </a:r>
            <a:r>
              <a:rPr lang="zh-CN" altLang="zh-CN" sz="54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机关二工会</a:t>
            </a:r>
            <a:r>
              <a: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总结</a:t>
            </a:r>
            <a:endParaRPr lang="en-US" altLang="zh-CN" sz="5400" b="1" dirty="0">
              <a:solidFill>
                <a:schemeClr val="bg1"/>
              </a:solidFill>
              <a:latin typeface="Calibri" panose="020F0502020204030204" charset="0"/>
              <a:ea typeface="微软雅黑" panose="020B0503020204020204" charset="-122"/>
            </a:endParaRPr>
          </a:p>
          <a:p>
            <a:pPr lvl="0" indent="0" algn="ctr">
              <a:buFont typeface="Arial" panose="020B0604020202020204" pitchFamily="34" charset="0"/>
              <a:buNone/>
            </a:pP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8763" y="1386034"/>
            <a:ext cx="5944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爱上海、品上海、看上海  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solidFill>
            <a:srgbClr val="FF7E16"/>
          </a:solidFill>
          <a:ln w="38100">
            <a:solidFill>
              <a:srgbClr val="E56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2" descr="上海建桥学院校徽校名组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3" y="276225"/>
            <a:ext cx="3838575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59" y="3484218"/>
            <a:ext cx="4597203" cy="3064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4" y="1826998"/>
            <a:ext cx="4054618" cy="3040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84" y="547013"/>
            <a:ext cx="3486775" cy="2615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3" y="4561290"/>
            <a:ext cx="3104173" cy="2251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59" y="4658285"/>
            <a:ext cx="3563040" cy="200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03" y="446432"/>
            <a:ext cx="3332153" cy="4441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199</Words>
  <Application>Microsoft Office PowerPoint</Application>
  <PresentationFormat>宽屏</PresentationFormat>
  <Paragraphs>43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仿宋_GB2312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dreamsummit</cp:lastModifiedBy>
  <cp:revision>42</cp:revision>
  <dcterms:created xsi:type="dcterms:W3CDTF">2016-12-28T04:30:47Z</dcterms:created>
  <dcterms:modified xsi:type="dcterms:W3CDTF">2024-01-09T04:23:10Z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